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 id="2147483661" r:id="rId2"/>
  </p:sldMasterIdLst>
  <p:notesMasterIdLst>
    <p:notesMasterId r:id="rId15"/>
  </p:notesMasterIdLst>
  <p:handoutMasterIdLst>
    <p:handoutMasterId r:id="rId16"/>
  </p:handoutMasterIdLst>
  <p:sldIdLst>
    <p:sldId id="307" r:id="rId3"/>
    <p:sldId id="310" r:id="rId4"/>
    <p:sldId id="330" r:id="rId5"/>
    <p:sldId id="343" r:id="rId6"/>
    <p:sldId id="335" r:id="rId7"/>
    <p:sldId id="340" r:id="rId8"/>
    <p:sldId id="341" r:id="rId9"/>
    <p:sldId id="342" r:id="rId10"/>
    <p:sldId id="336" r:id="rId11"/>
    <p:sldId id="338" r:id="rId12"/>
    <p:sldId id="337" r:id="rId13"/>
    <p:sldId id="329" r:id="rId14"/>
  </p:sldIdLst>
  <p:sldSz cx="9144000" cy="6858000" type="screen4x3"/>
  <p:notesSz cx="6858000" cy="9144000"/>
  <p:defaultTextStyle>
    <a:defPPr>
      <a:defRPr lang="en-GB"/>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3" frameSlides="1"/>
  <p:clrMru>
    <a:srgbClr val="FF3300"/>
    <a:srgbClr val="4848F2"/>
    <a:srgbClr val="000092"/>
    <a:srgbClr val="000070"/>
    <a:srgbClr val="484CF2"/>
    <a:srgbClr val="1217EE"/>
    <a:srgbClr val="66CCFF"/>
    <a:srgbClr val="66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699" autoAdjust="0"/>
    <p:restoredTop sz="70766" autoAdjust="0"/>
  </p:normalViewPr>
  <p:slideViewPr>
    <p:cSldViewPr>
      <p:cViewPr varScale="1">
        <p:scale>
          <a:sx n="81" d="100"/>
          <a:sy n="81" d="100"/>
        </p:scale>
        <p:origin x="2072" y="5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48" d="100"/>
          <a:sy n="48" d="100"/>
        </p:scale>
        <p:origin x="-1356"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eaLnBrk="1" hangingPunct="1">
              <a:defRPr sz="1200"/>
            </a:lvl1pPr>
          </a:lstStyle>
          <a:p>
            <a:pPr>
              <a:defRPr/>
            </a:pPr>
            <a:endParaRPr lang="en-GB"/>
          </a:p>
        </p:txBody>
      </p:sp>
      <p:sp>
        <p:nvSpPr>
          <p:cNvPr id="409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algn="r" eaLnBrk="1" hangingPunct="1">
              <a:defRPr sz="1200"/>
            </a:lvl1pPr>
          </a:lstStyle>
          <a:p>
            <a:pPr>
              <a:defRPr/>
            </a:pPr>
            <a:endParaRPr lang="en-GB"/>
          </a:p>
        </p:txBody>
      </p:sp>
      <p:sp>
        <p:nvSpPr>
          <p:cNvPr id="410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lvl1pPr eaLnBrk="1" hangingPunct="1">
              <a:defRPr sz="1200"/>
            </a:lvl1pPr>
          </a:lstStyle>
          <a:p>
            <a:pPr>
              <a:defRPr/>
            </a:pPr>
            <a:endParaRPr lang="en-GB"/>
          </a:p>
        </p:txBody>
      </p:sp>
      <p:sp>
        <p:nvSpPr>
          <p:cNvPr id="410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lvl1pPr algn="r" eaLnBrk="1" hangingPunct="1">
              <a:defRPr sz="1200"/>
            </a:lvl1pPr>
          </a:lstStyle>
          <a:p>
            <a:pPr>
              <a:defRPr/>
            </a:pPr>
            <a:fld id="{1DCF0752-0FA0-42E8-8008-6FF4345D475B}" type="slidenum">
              <a:rPr lang="en-GB"/>
              <a:pPr>
                <a:defRPr/>
              </a:pPr>
              <a:t>‹#›</a:t>
            </a:fld>
            <a:endParaRPr lang="es-ES"/>
          </a:p>
        </p:txBody>
      </p:sp>
    </p:spTree>
    <p:extLst>
      <p:ext uri="{BB962C8B-B14F-4D97-AF65-F5344CB8AC3E}">
        <p14:creationId xmlns:p14="http://schemas.microsoft.com/office/powerpoint/2010/main" val="32098931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32385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eaLnBrk="1" hangingPunct="1">
              <a:defRPr sz="1200"/>
            </a:lvl1pPr>
          </a:lstStyle>
          <a:p>
            <a:pPr>
              <a:defRPr/>
            </a:pPr>
            <a:endParaRPr lang="en-GB"/>
          </a:p>
        </p:txBody>
      </p:sp>
      <p:sp>
        <p:nvSpPr>
          <p:cNvPr id="3075" name="Rectangle 3"/>
          <p:cNvSpPr>
            <a:spLocks noGrp="1" noChangeArrowheads="1"/>
          </p:cNvSpPr>
          <p:nvPr>
            <p:ph type="dt" idx="1"/>
          </p:nvPr>
        </p:nvSpPr>
        <p:spPr bwMode="auto">
          <a:xfrm>
            <a:off x="3884613" y="0"/>
            <a:ext cx="2971800" cy="250825"/>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algn="r" eaLnBrk="1" hangingPunct="1">
              <a:defRPr sz="1200"/>
            </a:lvl1pPr>
          </a:lstStyle>
          <a:p>
            <a:pPr>
              <a:defRPr/>
            </a:pPr>
            <a:endParaRPr lang="en-GB"/>
          </a:p>
        </p:txBody>
      </p:sp>
      <p:sp>
        <p:nvSpPr>
          <p:cNvPr id="49156" name="Rectangle 4"/>
          <p:cNvSpPr>
            <a:spLocks noGrp="1" noRot="1" noChangeAspect="1" noChangeArrowheads="1" noTextEdit="1"/>
          </p:cNvSpPr>
          <p:nvPr>
            <p:ph type="sldImg" idx="2"/>
          </p:nvPr>
        </p:nvSpPr>
        <p:spPr bwMode="auto">
          <a:xfrm>
            <a:off x="2205038" y="323850"/>
            <a:ext cx="2232025" cy="1295400"/>
          </a:xfrm>
          <a:prstGeom prst="rect">
            <a:avLst/>
          </a:prstGeom>
          <a:noFill/>
          <a:ln w="12700">
            <a:solidFill>
              <a:srgbClr val="000000"/>
            </a:solidFill>
            <a:miter lim="800000"/>
            <a:headEnd/>
            <a:tailEnd/>
          </a:ln>
        </p:spPr>
      </p:sp>
      <p:sp>
        <p:nvSpPr>
          <p:cNvPr id="3077" name="Rectangle 5"/>
          <p:cNvSpPr>
            <a:spLocks noGrp="1" noChangeArrowheads="1"/>
          </p:cNvSpPr>
          <p:nvPr>
            <p:ph type="body" sz="quarter" idx="3"/>
          </p:nvPr>
        </p:nvSpPr>
        <p:spPr bwMode="auto">
          <a:xfrm>
            <a:off x="404813" y="1763713"/>
            <a:ext cx="6192837" cy="7056437"/>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3078" name="Rectangle 6"/>
          <p:cNvSpPr>
            <a:spLocks noGrp="1" noChangeArrowheads="1"/>
          </p:cNvSpPr>
          <p:nvPr>
            <p:ph type="ftr" sz="quarter" idx="4"/>
          </p:nvPr>
        </p:nvSpPr>
        <p:spPr bwMode="auto">
          <a:xfrm>
            <a:off x="0" y="8893175"/>
            <a:ext cx="2971800" cy="249238"/>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lvl1pPr eaLnBrk="1" hangingPunct="1">
              <a:defRPr sz="1200"/>
            </a:lvl1pPr>
          </a:lstStyle>
          <a:p>
            <a:pPr>
              <a:defRPr/>
            </a:pPr>
            <a:endParaRPr lang="en-GB"/>
          </a:p>
        </p:txBody>
      </p:sp>
      <p:sp>
        <p:nvSpPr>
          <p:cNvPr id="3079" name="Rectangle 7"/>
          <p:cNvSpPr>
            <a:spLocks noGrp="1" noChangeArrowheads="1"/>
          </p:cNvSpPr>
          <p:nvPr>
            <p:ph type="sldNum" sz="quarter" idx="5"/>
          </p:nvPr>
        </p:nvSpPr>
        <p:spPr bwMode="auto">
          <a:xfrm>
            <a:off x="3884613" y="8893175"/>
            <a:ext cx="2971800" cy="249238"/>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lvl1pPr algn="r" eaLnBrk="1" hangingPunct="1">
              <a:defRPr sz="1200"/>
            </a:lvl1pPr>
          </a:lstStyle>
          <a:p>
            <a:pPr>
              <a:defRPr/>
            </a:pPr>
            <a:fld id="{F2DA3FC1-1089-46DB-9F25-4FCD4E0F8FBE}" type="slidenum">
              <a:rPr lang="en-GB"/>
              <a:pPr>
                <a:defRPr/>
              </a:pPr>
              <a:t>‹#›</a:t>
            </a:fld>
            <a:endParaRPr lang="es-ES"/>
          </a:p>
        </p:txBody>
      </p:sp>
    </p:spTree>
    <p:extLst>
      <p:ext uri="{BB962C8B-B14F-4D97-AF65-F5344CB8AC3E}">
        <p14:creationId xmlns:p14="http://schemas.microsoft.com/office/powerpoint/2010/main" val="166699667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lstStyle/>
          <a:p>
            <a:r>
              <a:rPr lang="en-US" sz="1200" kern="1200" dirty="0">
                <a:solidFill>
                  <a:schemeClr val="tx1"/>
                </a:solidFill>
                <a:effectLst/>
                <a:latin typeface="Arial" charset="0"/>
              </a:rPr>
              <a:t>La sesión tiene el propósito específico de describir y mostrar la comunicación verbal y no verbal, que se muestra para ayudar a los formadores a captar y mantener la atención de la audiencia</a:t>
            </a:r>
            <a:r>
              <a:rPr lang="en-US" sz="1200" kern="1200">
                <a:solidFill>
                  <a:schemeClr val="tx1"/>
                </a:solidFill>
                <a:effectLst/>
                <a:latin typeface="Arial" charset="0"/>
              </a:rPr>
              <a:t>.  </a:t>
            </a:r>
            <a:endParaRPr lang="es-ES" dirty="0"/>
          </a:p>
        </p:txBody>
      </p:sp>
      <p:sp>
        <p:nvSpPr>
          <p:cNvPr id="4" name="Slide Number Placeholder 3"/>
          <p:cNvSpPr>
            <a:spLocks noGrp="1"/>
          </p:cNvSpPr>
          <p:nvPr>
            <p:ph type="sldNum" sz="quarter" idx="10"/>
          </p:nvPr>
        </p:nvSpPr>
        <p:spPr/>
        <p:txBody>
          <a:bodyPr/>
          <a:lstStyle/>
          <a:p>
            <a:pPr>
              <a:defRPr/>
            </a:pPr>
            <a:fld id="{F2DA3FC1-1089-46DB-9F25-4FCD4E0F8FBE}" type="slidenum">
              <a:rPr lang="en-GB" smtClean="0"/>
              <a:pPr>
                <a:defRPr/>
              </a:pPr>
              <a:t>1</a:t>
            </a:fld>
            <a:endParaRPr lang="es-ES"/>
          </a:p>
        </p:txBody>
      </p:sp>
    </p:spTree>
    <p:extLst>
      <p:ext uri="{BB962C8B-B14F-4D97-AF65-F5344CB8AC3E}">
        <p14:creationId xmlns:p14="http://schemas.microsoft.com/office/powerpoint/2010/main" val="6627444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lstStyle/>
          <a:p>
            <a:r>
              <a:rPr lang="en-US" sz="1200" kern="1200" dirty="0">
                <a:solidFill>
                  <a:schemeClr val="tx1"/>
                </a:solidFill>
                <a:effectLst/>
                <a:latin typeface="Arial" charset="0"/>
              </a:rPr>
              <a:t>Objetivos de la sesión</a:t>
            </a:r>
            <a:endParaRPr lang="es-ES" sz="1200" kern="1200" dirty="0">
              <a:solidFill>
                <a:schemeClr val="tx1"/>
              </a:solidFill>
              <a:effectLst/>
              <a:latin typeface="Arial" charset="0"/>
              <a:ea typeface="+mn-ea"/>
              <a:cs typeface="+mn-cs"/>
            </a:endParaRPr>
          </a:p>
          <a:p>
            <a:r>
              <a:rPr lang="en-GB" sz="1200" kern="1200" dirty="0">
                <a:solidFill>
                  <a:schemeClr val="tx1"/>
                </a:solidFill>
                <a:effectLst/>
                <a:latin typeface="Arial" charset="0"/>
              </a:rPr>
              <a:t>El formador debe ahora recapitular que los delegados pueden:</a:t>
            </a:r>
          </a:p>
          <a:p>
            <a:pPr lvl="0"/>
            <a:r>
              <a:rPr lang="en-GB" sz="1200" kern="1200" dirty="0">
                <a:solidFill>
                  <a:schemeClr val="tx1"/>
                </a:solidFill>
                <a:effectLst/>
                <a:latin typeface="Arial" charset="0"/>
              </a:rPr>
              <a:t>Demostrar técnicas mejoradas de voz, gesto y contacto visual</a:t>
            </a:r>
          </a:p>
          <a:p>
            <a:pPr lvl="0"/>
            <a:r>
              <a:rPr lang="en-GB" sz="1200" kern="1200" dirty="0">
                <a:solidFill>
                  <a:schemeClr val="tx1"/>
                </a:solidFill>
                <a:effectLst/>
                <a:latin typeface="Arial" charset="0"/>
              </a:rPr>
              <a:t>Involucrar a su audiencia y mantener la atención</a:t>
            </a:r>
          </a:p>
          <a:p>
            <a:r>
              <a:rPr lang="en-US" sz="1200" kern="1200" dirty="0">
                <a:solidFill>
                  <a:schemeClr val="tx1"/>
                </a:solidFill>
                <a:effectLst/>
                <a:latin typeface="Arial" charset="0"/>
              </a:rPr>
              <a:t>¿Preguntas?</a:t>
            </a:r>
            <a:endParaRPr lang="es-ES" sz="1200" kern="1200" dirty="0">
              <a:solidFill>
                <a:schemeClr val="tx1"/>
              </a:solidFill>
              <a:effectLst/>
              <a:latin typeface="Arial" charset="0"/>
              <a:ea typeface="+mn-ea"/>
              <a:cs typeface="+mn-cs"/>
            </a:endParaRPr>
          </a:p>
          <a:p>
            <a:r>
              <a:rPr lang="en-US" sz="1200" kern="1200" dirty="0">
                <a:solidFill>
                  <a:schemeClr val="tx1"/>
                </a:solidFill>
                <a:effectLst/>
                <a:latin typeface="Arial" charset="0"/>
              </a:rPr>
              <a:t>Esta diapositiva debe ser utilizada por los formadores para abordar cualquier problema final planteado por la clase y también para </a:t>
            </a:r>
            <a:r>
              <a:rPr lang="en-US" sz="1200" kern="1200" dirty="0" err="1">
                <a:solidFill>
                  <a:schemeClr val="tx1"/>
                </a:solidFill>
                <a:effectLst/>
                <a:latin typeface="Arial" charset="0"/>
              </a:rPr>
              <a:t>presentar</a:t>
            </a:r>
            <a:r>
              <a:rPr lang="en-US" sz="1200" kern="1200" dirty="0">
                <a:solidFill>
                  <a:schemeClr val="tx1"/>
                </a:solidFill>
                <a:effectLst/>
                <a:latin typeface="Arial" charset="0"/>
              </a:rPr>
              <a:t> cualquier área que el formador crea que debe enfatizarse antes de finalizar la sesión.</a:t>
            </a:r>
            <a:endParaRPr lang="es-ES" sz="1200" kern="1200" dirty="0">
              <a:solidFill>
                <a:schemeClr val="tx1"/>
              </a:solidFill>
              <a:effectLst/>
              <a:latin typeface="Arial" charset="0"/>
              <a:ea typeface="+mn-ea"/>
              <a:cs typeface="+mn-cs"/>
            </a:endParaRPr>
          </a:p>
          <a:p>
            <a:endParaRPr lang="es-ES" dirty="0"/>
          </a:p>
        </p:txBody>
      </p:sp>
      <p:sp>
        <p:nvSpPr>
          <p:cNvPr id="4" name="Slide Number Placeholder 3"/>
          <p:cNvSpPr>
            <a:spLocks noGrp="1"/>
          </p:cNvSpPr>
          <p:nvPr>
            <p:ph type="sldNum" sz="quarter" idx="10"/>
          </p:nvPr>
        </p:nvSpPr>
        <p:spPr/>
        <p:txBody>
          <a:bodyPr/>
          <a:lstStyle/>
          <a:p>
            <a:pPr>
              <a:defRPr/>
            </a:pPr>
            <a:fld id="{F2DA3FC1-1089-46DB-9F25-4FCD4E0F8FBE}" type="slidenum">
              <a:rPr lang="en-GB" smtClean="0"/>
              <a:pPr>
                <a:defRPr/>
              </a:pPr>
              <a:t>11</a:t>
            </a:fld>
            <a:endParaRPr lang="es-ES"/>
          </a:p>
        </p:txBody>
      </p:sp>
    </p:spTree>
    <p:extLst>
      <p:ext uri="{BB962C8B-B14F-4D97-AF65-F5344CB8AC3E}">
        <p14:creationId xmlns:p14="http://schemas.microsoft.com/office/powerpoint/2010/main" val="23923368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4504A11-3BA0-4461-A1C5-454F02F9540C}" type="slidenum">
              <a:rPr lang="en-GB" smtClean="0"/>
              <a:pPr/>
              <a:t>12</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lstStyle/>
          <a:p>
            <a:r>
              <a:rPr lang="en-US" sz="1200" kern="1200" dirty="0">
                <a:solidFill>
                  <a:schemeClr val="tx1"/>
                </a:solidFill>
                <a:effectLst/>
                <a:latin typeface="Arial" charset="0"/>
              </a:rPr>
              <a:t>Los objetivos de esta sesión particular se explican a los delegados. Estas son las cosas que el delegado debería poder hacer al final de la sesión. Estos objetivos pueden usarse para evaluar el conocimiento obtenido y permitir a los delegados evaluar la </a:t>
            </a:r>
            <a:r>
              <a:rPr lang="en-US" sz="1200" kern="1200" dirty="0" err="1">
                <a:solidFill>
                  <a:schemeClr val="tx1"/>
                </a:solidFill>
                <a:effectLst/>
                <a:latin typeface="Arial" charset="0"/>
              </a:rPr>
              <a:t>formación</a:t>
            </a:r>
            <a:r>
              <a:rPr lang="en-US" sz="1200" kern="1200" dirty="0">
                <a:solidFill>
                  <a:schemeClr val="tx1"/>
                </a:solidFill>
                <a:effectLst/>
                <a:latin typeface="Arial" charset="0"/>
              </a:rPr>
              <a:t>. Para esta sesión, los delegados deberían ser capaces de:</a:t>
            </a:r>
          </a:p>
          <a:p>
            <a:pPr marL="171450" lvl="0" indent="-171450">
              <a:buFont typeface="Arial"/>
              <a:buChar char="•"/>
            </a:pPr>
            <a:r>
              <a:rPr lang="en-GB" sz="1200" kern="1200" dirty="0">
                <a:solidFill>
                  <a:schemeClr val="tx1"/>
                </a:solidFill>
                <a:effectLst/>
                <a:latin typeface="Arial" charset="0"/>
              </a:rPr>
              <a:t>Demostrar técnicas mejoradas de voz, gesto y contacto visual </a:t>
            </a:r>
          </a:p>
          <a:p>
            <a:pPr marL="171450" indent="-171450">
              <a:buFont typeface="Arial"/>
              <a:buChar char="•"/>
            </a:pPr>
            <a:r>
              <a:rPr lang="en-GB" sz="1200" kern="1200" dirty="0">
                <a:solidFill>
                  <a:schemeClr val="tx1"/>
                </a:solidFill>
                <a:effectLst/>
                <a:latin typeface="Arial" charset="0"/>
              </a:rPr>
              <a:t>Involucrar a su audiencia y mantener la atención</a:t>
            </a:r>
            <a:r>
              <a:rPr dirty="0"/>
              <a:t> </a:t>
            </a:r>
            <a:endParaRPr lang="es-ES" dirty="0"/>
          </a:p>
        </p:txBody>
      </p:sp>
      <p:sp>
        <p:nvSpPr>
          <p:cNvPr id="4" name="Slide Number Placeholder 3"/>
          <p:cNvSpPr>
            <a:spLocks noGrp="1"/>
          </p:cNvSpPr>
          <p:nvPr>
            <p:ph type="sldNum" sz="quarter" idx="10"/>
          </p:nvPr>
        </p:nvSpPr>
        <p:spPr/>
        <p:txBody>
          <a:bodyPr/>
          <a:lstStyle/>
          <a:p>
            <a:pPr>
              <a:defRPr/>
            </a:pPr>
            <a:fld id="{F2DA3FC1-1089-46DB-9F25-4FCD4E0F8FBE}" type="slidenum">
              <a:rPr lang="en-GB" smtClean="0"/>
              <a:pPr>
                <a:defRPr/>
              </a:pPr>
              <a:t>2</a:t>
            </a:fld>
            <a:endParaRPr lang="es-ES"/>
          </a:p>
        </p:txBody>
      </p:sp>
    </p:spTree>
    <p:extLst>
      <p:ext uri="{BB962C8B-B14F-4D97-AF65-F5344CB8AC3E}">
        <p14:creationId xmlns:p14="http://schemas.microsoft.com/office/powerpoint/2010/main" val="19874848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BFC2DEBF-5E79-4A2A-A65B-51FEB0F25A4F}" type="slidenum">
              <a:rPr lang="en-GB" smtClean="0"/>
              <a:pPr/>
              <a:t>3</a:t>
            </a:fld>
            <a:endParaRPr lang="es-ES"/>
          </a:p>
        </p:txBody>
      </p:sp>
      <p:sp>
        <p:nvSpPr>
          <p:cNvPr id="57347" name="Rectangle 2"/>
          <p:cNvSpPr>
            <a:spLocks noGrp="1" noRot="1" noChangeAspect="1" noChangeArrowheads="1" noTextEdit="1"/>
          </p:cNvSpPr>
          <p:nvPr>
            <p:ph type="sldImg"/>
          </p:nvPr>
        </p:nvSpPr>
        <p:spPr>
          <a:xfrm>
            <a:off x="2457450" y="323850"/>
            <a:ext cx="1727200" cy="1295400"/>
          </a:xfrm>
          <a:ln cap="flat"/>
        </p:spPr>
      </p:sp>
      <p:sp>
        <p:nvSpPr>
          <p:cNvPr id="57348" name="Rectangle 3"/>
          <p:cNvSpPr>
            <a:spLocks noGrp="1" noChangeArrowheads="1"/>
          </p:cNvSpPr>
          <p:nvPr>
            <p:ph type="body" idx="1"/>
          </p:nvPr>
        </p:nvSpPr>
        <p:spPr>
          <a:noFill/>
          <a:ln/>
        </p:spPr>
        <p:txBody>
          <a:bodyPr/>
          <a:lstStyle/>
          <a:p>
            <a:r>
              <a:rPr lang="en-GB" sz="1200" kern="1200" dirty="0">
                <a:solidFill>
                  <a:schemeClr val="tx1"/>
                </a:solidFill>
                <a:effectLst/>
                <a:latin typeface="Arial" charset="0"/>
              </a:rPr>
              <a:t>Ejercicios</a:t>
            </a:r>
          </a:p>
          <a:p>
            <a:pPr marL="171450" lvl="0" indent="-171450">
              <a:buFont typeface="Arial"/>
              <a:buChar char="•"/>
            </a:pPr>
            <a:r>
              <a:rPr lang="en-GB" sz="1200" kern="1200" dirty="0">
                <a:solidFill>
                  <a:schemeClr val="tx1"/>
                </a:solidFill>
                <a:effectLst/>
                <a:latin typeface="Arial" charset="0"/>
              </a:rPr>
              <a:t>Lectura</a:t>
            </a:r>
          </a:p>
          <a:p>
            <a:pPr marL="171450" lvl="0" indent="-171450">
              <a:buFont typeface="Arial"/>
              <a:buChar char="•"/>
            </a:pPr>
            <a:r>
              <a:rPr lang="en-GB" sz="1200" kern="1200" dirty="0">
                <a:solidFill>
                  <a:schemeClr val="tx1"/>
                </a:solidFill>
                <a:effectLst/>
                <a:latin typeface="Arial" charset="0"/>
              </a:rPr>
              <a:t>Voz y gestos</a:t>
            </a:r>
          </a:p>
          <a:p>
            <a:pPr marL="171450" lvl="0" indent="-171450">
              <a:buFont typeface="Arial"/>
              <a:buChar char="•"/>
            </a:pPr>
            <a:r>
              <a:rPr lang="en-GB" sz="1200" kern="1200" dirty="0">
                <a:solidFill>
                  <a:schemeClr val="tx1"/>
                </a:solidFill>
                <a:effectLst/>
                <a:latin typeface="Arial" charset="0"/>
              </a:rPr>
              <a:t>Contacto visual</a:t>
            </a:r>
          </a:p>
          <a:p>
            <a:pPr marL="171450" lvl="0" indent="-171450">
              <a:buFont typeface="Arial"/>
              <a:buChar char="•"/>
            </a:pPr>
            <a:r>
              <a:rPr lang="en-GB" sz="1200" kern="1200" dirty="0">
                <a:solidFill>
                  <a:schemeClr val="tx1"/>
                </a:solidFill>
                <a:effectLst/>
                <a:latin typeface="Arial" charset="0"/>
              </a:rPr>
              <a:t>Comportamiento no verbal</a:t>
            </a:r>
          </a:p>
          <a:p>
            <a:r>
              <a:rPr lang="en-US" sz="1200" kern="1200" dirty="0">
                <a:solidFill>
                  <a:schemeClr val="tx1"/>
                </a:solidFill>
                <a:effectLst/>
                <a:latin typeface="Arial" charset="0"/>
              </a:rPr>
              <a:t>Esta diapositiva actúa como una </a:t>
            </a:r>
            <a:r>
              <a:rPr lang="en-US" sz="1200" kern="1200" dirty="0" err="1">
                <a:solidFill>
                  <a:schemeClr val="tx1"/>
                </a:solidFill>
                <a:effectLst/>
                <a:latin typeface="Arial" charset="0"/>
              </a:rPr>
              <a:t>presentación</a:t>
            </a:r>
            <a:r>
              <a:rPr lang="en-US" sz="1200" kern="1200" dirty="0">
                <a:solidFill>
                  <a:schemeClr val="tx1"/>
                </a:solidFill>
                <a:effectLst/>
                <a:latin typeface="Arial" charset="0"/>
              </a:rPr>
              <a:t> a los ejercicios que seguirán. El formador les dará a los estudiantes las siguientes instrucciones para los ejercicios:</a:t>
            </a:r>
            <a:endParaRPr lang="es-ES" sz="1200" kern="1200" dirty="0">
              <a:solidFill>
                <a:schemeClr val="tx1"/>
              </a:solidFill>
              <a:effectLst/>
              <a:latin typeface="Arial" charset="0"/>
              <a:ea typeface="+mn-ea"/>
              <a:cs typeface="+mn-cs"/>
            </a:endParaRPr>
          </a:p>
          <a:p>
            <a:pPr marL="171450" lvl="0" indent="-171450">
              <a:buFont typeface="Arial"/>
              <a:buChar char="•"/>
            </a:pPr>
            <a:r>
              <a:rPr lang="en-GB" sz="1200" kern="1200" dirty="0" err="1">
                <a:solidFill>
                  <a:schemeClr val="tx1"/>
                </a:solidFill>
                <a:effectLst/>
                <a:latin typeface="Arial" charset="0"/>
              </a:rPr>
              <a:t>Sitúese</a:t>
            </a:r>
            <a:r>
              <a:rPr lang="en-GB" sz="1200" kern="1200" dirty="0">
                <a:solidFill>
                  <a:schemeClr val="tx1"/>
                </a:solidFill>
                <a:effectLst/>
                <a:latin typeface="Arial" charset="0"/>
              </a:rPr>
              <a:t> de pie y de frente al grupo cuando sea </a:t>
            </a:r>
            <a:r>
              <a:rPr lang="en-GB" sz="1200" kern="1200" dirty="0" err="1">
                <a:solidFill>
                  <a:schemeClr val="tx1"/>
                </a:solidFill>
                <a:effectLst/>
                <a:latin typeface="Arial" charset="0"/>
              </a:rPr>
              <a:t>su</a:t>
            </a:r>
            <a:r>
              <a:rPr lang="en-GB" sz="1200" kern="1200" dirty="0">
                <a:solidFill>
                  <a:schemeClr val="tx1"/>
                </a:solidFill>
                <a:effectLst/>
                <a:latin typeface="Arial" charset="0"/>
              </a:rPr>
              <a:t> turno de participar en el ejercicio</a:t>
            </a:r>
          </a:p>
          <a:p>
            <a:pPr marL="171450" lvl="0" indent="-171450">
              <a:buFont typeface="Arial"/>
              <a:buChar char="•"/>
            </a:pPr>
            <a:r>
              <a:rPr lang="en-GB" sz="1200" kern="1200" dirty="0" err="1">
                <a:solidFill>
                  <a:schemeClr val="tx1"/>
                </a:solidFill>
                <a:effectLst/>
                <a:latin typeface="Arial" charset="0"/>
              </a:rPr>
              <a:t>Cuantos</a:t>
            </a:r>
            <a:r>
              <a:rPr lang="en-GB" sz="1200" kern="1200" dirty="0">
                <a:solidFill>
                  <a:schemeClr val="tx1"/>
                </a:solidFill>
                <a:effectLst/>
                <a:latin typeface="Arial" charset="0"/>
              </a:rPr>
              <a:t> más </a:t>
            </a:r>
            <a:r>
              <a:rPr lang="en-GB" sz="1200" kern="1200" dirty="0" err="1">
                <a:solidFill>
                  <a:schemeClr val="tx1"/>
                </a:solidFill>
                <a:effectLst/>
                <a:latin typeface="Arial" charset="0"/>
              </a:rPr>
              <a:t>esfuerzos</a:t>
            </a:r>
            <a:r>
              <a:rPr lang="en-GB" sz="1200" kern="1200" dirty="0">
                <a:solidFill>
                  <a:schemeClr val="tx1"/>
                </a:solidFill>
                <a:effectLst/>
                <a:latin typeface="Arial" charset="0"/>
              </a:rPr>
              <a:t> </a:t>
            </a:r>
            <a:r>
              <a:rPr lang="en-GB" sz="1200" kern="1200" dirty="0" err="1">
                <a:solidFill>
                  <a:schemeClr val="tx1"/>
                </a:solidFill>
                <a:effectLst/>
                <a:latin typeface="Arial" charset="0"/>
              </a:rPr>
              <a:t>dedique</a:t>
            </a:r>
            <a:r>
              <a:rPr lang="en-GB" sz="1200" kern="1200" dirty="0">
                <a:solidFill>
                  <a:schemeClr val="tx1"/>
                </a:solidFill>
                <a:effectLst/>
                <a:latin typeface="Arial" charset="0"/>
              </a:rPr>
              <a:t> a los ejercicios, </a:t>
            </a:r>
            <a:r>
              <a:rPr lang="en-GB" sz="1200" kern="1200" dirty="0" err="1">
                <a:solidFill>
                  <a:schemeClr val="tx1"/>
                </a:solidFill>
                <a:effectLst/>
                <a:latin typeface="Arial" charset="0"/>
              </a:rPr>
              <a:t>más</a:t>
            </a:r>
            <a:r>
              <a:rPr lang="en-GB" sz="1200" kern="1200" dirty="0">
                <a:solidFill>
                  <a:schemeClr val="tx1"/>
                </a:solidFill>
                <a:effectLst/>
                <a:latin typeface="Arial" charset="0"/>
              </a:rPr>
              <a:t> </a:t>
            </a:r>
            <a:r>
              <a:rPr lang="en-GB" sz="1200" kern="1200" dirty="0" err="1">
                <a:solidFill>
                  <a:schemeClr val="tx1"/>
                </a:solidFill>
                <a:effectLst/>
                <a:latin typeface="Arial" charset="0"/>
              </a:rPr>
              <a:t>obtendrá</a:t>
            </a:r>
            <a:r>
              <a:rPr lang="en-GB" sz="1200" kern="1200" dirty="0">
                <a:solidFill>
                  <a:schemeClr val="tx1"/>
                </a:solidFill>
                <a:effectLst/>
                <a:latin typeface="Arial" charset="0"/>
              </a:rPr>
              <a:t> de ellos</a:t>
            </a:r>
          </a:p>
          <a:p>
            <a:pPr marL="171450" lvl="0" indent="-171450">
              <a:buFont typeface="Arial"/>
              <a:buChar char="•"/>
            </a:pPr>
            <a:r>
              <a:rPr lang="en-GB" sz="1200" kern="1200" dirty="0" err="1">
                <a:solidFill>
                  <a:schemeClr val="tx1"/>
                </a:solidFill>
                <a:effectLst/>
                <a:latin typeface="Arial" charset="0"/>
              </a:rPr>
              <a:t>Haga</a:t>
            </a:r>
            <a:r>
              <a:rPr lang="en-GB" sz="1200" kern="1200" dirty="0">
                <a:solidFill>
                  <a:schemeClr val="tx1"/>
                </a:solidFill>
                <a:effectLst/>
                <a:latin typeface="Arial" charset="0"/>
              </a:rPr>
              <a:t> que tus comentarios sean honestos, útiles y con tacto.  </a:t>
            </a:r>
          </a:p>
          <a:p>
            <a:pPr marL="171450" lvl="0" indent="-171450">
              <a:buFont typeface="Arial"/>
              <a:buChar char="•"/>
            </a:pPr>
            <a:r>
              <a:rPr lang="en-GB" sz="1200" kern="1200" dirty="0" err="1">
                <a:solidFill>
                  <a:schemeClr val="tx1"/>
                </a:solidFill>
                <a:effectLst/>
                <a:latin typeface="Arial" charset="0"/>
              </a:rPr>
              <a:t>Diga</a:t>
            </a:r>
            <a:r>
              <a:rPr lang="en-GB" sz="1200" kern="1200" dirty="0">
                <a:solidFill>
                  <a:schemeClr val="tx1"/>
                </a:solidFill>
                <a:effectLst/>
                <a:latin typeface="Arial" charset="0"/>
              </a:rPr>
              <a:t> al grupo </a:t>
            </a:r>
            <a:r>
              <a:rPr lang="en-GB" sz="1200" kern="1200" dirty="0" err="1">
                <a:solidFill>
                  <a:schemeClr val="tx1"/>
                </a:solidFill>
                <a:effectLst/>
                <a:latin typeface="Arial" charset="0"/>
              </a:rPr>
              <a:t>si</a:t>
            </a:r>
            <a:r>
              <a:rPr lang="en-GB" sz="1200" kern="1200" dirty="0">
                <a:solidFill>
                  <a:schemeClr val="tx1"/>
                </a:solidFill>
                <a:effectLst/>
                <a:latin typeface="Arial" charset="0"/>
              </a:rPr>
              <a:t> </a:t>
            </a:r>
            <a:r>
              <a:rPr lang="en-GB" sz="1200" kern="1200" dirty="0" err="1">
                <a:solidFill>
                  <a:schemeClr val="tx1"/>
                </a:solidFill>
                <a:effectLst/>
                <a:latin typeface="Arial" charset="0"/>
              </a:rPr>
              <a:t>está</a:t>
            </a:r>
            <a:r>
              <a:rPr lang="en-GB" sz="1200" kern="1200" dirty="0">
                <a:solidFill>
                  <a:schemeClr val="tx1"/>
                </a:solidFill>
                <a:effectLst/>
                <a:latin typeface="Arial" charset="0"/>
              </a:rPr>
              <a:t> trabajando en algo en particular (contacto visual o titubeos, etc.) para que </a:t>
            </a:r>
            <a:r>
              <a:rPr lang="en-GB" sz="1200" kern="1200" dirty="0" err="1">
                <a:solidFill>
                  <a:schemeClr val="tx1"/>
                </a:solidFill>
                <a:effectLst/>
                <a:latin typeface="Arial" charset="0"/>
              </a:rPr>
              <a:t>pueda</a:t>
            </a:r>
            <a:r>
              <a:rPr lang="en-GB" sz="1200" kern="1200" dirty="0">
                <a:solidFill>
                  <a:schemeClr val="tx1"/>
                </a:solidFill>
                <a:effectLst/>
                <a:latin typeface="Arial" charset="0"/>
              </a:rPr>
              <a:t> dar su opinión específica al respecto </a:t>
            </a:r>
          </a:p>
          <a:p>
            <a:pPr marL="171450" lvl="0" indent="-171450">
              <a:buFont typeface="Arial"/>
              <a:buChar char="•"/>
            </a:pPr>
            <a:r>
              <a:rPr lang="en-GB" sz="1200" kern="1200" dirty="0" err="1">
                <a:solidFill>
                  <a:schemeClr val="tx1"/>
                </a:solidFill>
                <a:effectLst/>
                <a:latin typeface="Arial" charset="0"/>
              </a:rPr>
              <a:t>Pregunte</a:t>
            </a:r>
            <a:r>
              <a:rPr lang="en-GB" sz="1200" kern="1200" dirty="0">
                <a:solidFill>
                  <a:schemeClr val="tx1"/>
                </a:solidFill>
                <a:effectLst/>
                <a:latin typeface="Arial" charset="0"/>
              </a:rPr>
              <a:t> si tienen alguna pregunta</a:t>
            </a:r>
          </a:p>
          <a:p>
            <a:pPr marL="171450" indent="-171450">
              <a:buFont typeface="Arial"/>
              <a:buChar char="•"/>
            </a:pPr>
            <a:r>
              <a:rPr lang="en-GB" sz="1200" kern="1200" dirty="0">
                <a:solidFill>
                  <a:schemeClr val="tx1"/>
                </a:solidFill>
                <a:effectLst/>
                <a:latin typeface="Arial" charset="0"/>
              </a:rPr>
              <a:t>¡</a:t>
            </a:r>
            <a:r>
              <a:rPr lang="en-GB" sz="1200" kern="1200" dirty="0" err="1">
                <a:solidFill>
                  <a:schemeClr val="tx1"/>
                </a:solidFill>
                <a:effectLst/>
                <a:latin typeface="Arial" charset="0"/>
              </a:rPr>
              <a:t>Diviértase</a:t>
            </a:r>
            <a:r>
              <a:rPr lang="en-GB" sz="1200" kern="1200" dirty="0">
                <a:solidFill>
                  <a:schemeClr val="tx1"/>
                </a:solidFill>
                <a:effectLst/>
                <a:latin typeface="Arial" charset="0"/>
              </a:rPr>
              <a:t>!</a:t>
            </a:r>
            <a:r>
              <a:rPr dirty="0"/>
              <a:t> </a:t>
            </a:r>
            <a:endParaRPr lang="es-ES" sz="1000"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lstStyle/>
          <a:p>
            <a:r>
              <a:rPr lang="en-GB" sz="1200" kern="1200" dirty="0">
                <a:solidFill>
                  <a:schemeClr val="tx1"/>
                </a:solidFill>
                <a:effectLst/>
                <a:latin typeface="Arial" charset="0"/>
              </a:rPr>
              <a:t>Ejercicio de lectura 1</a:t>
            </a:r>
          </a:p>
          <a:p>
            <a:r>
              <a:rPr lang="en-GB" sz="1200" kern="1200" dirty="0">
                <a:solidFill>
                  <a:schemeClr val="tx1"/>
                </a:solidFill>
                <a:effectLst/>
                <a:latin typeface="Arial" charset="0"/>
              </a:rPr>
              <a:t>Asuntos de debate</a:t>
            </a:r>
          </a:p>
          <a:p>
            <a:pPr marL="171450" lvl="0" indent="-171450">
              <a:buFont typeface="Arial"/>
              <a:buChar char="•"/>
            </a:pPr>
            <a:r>
              <a:rPr lang="en-GB" sz="1200" kern="1200" dirty="0" err="1">
                <a:solidFill>
                  <a:schemeClr val="tx1"/>
                </a:solidFill>
                <a:effectLst/>
                <a:latin typeface="Arial" charset="0"/>
              </a:rPr>
              <a:t>Ritmo</a:t>
            </a:r>
            <a:endParaRPr lang="en-GB" sz="1200" kern="1200" dirty="0">
              <a:solidFill>
                <a:schemeClr val="tx1"/>
              </a:solidFill>
              <a:effectLst/>
              <a:latin typeface="Arial" charset="0"/>
            </a:endParaRPr>
          </a:p>
          <a:p>
            <a:pPr marL="171450" lvl="0" indent="-171450">
              <a:buFont typeface="Arial"/>
              <a:buChar char="•"/>
            </a:pPr>
            <a:r>
              <a:rPr lang="en-GB" sz="1200" kern="1200" dirty="0">
                <a:solidFill>
                  <a:schemeClr val="tx1"/>
                </a:solidFill>
                <a:effectLst/>
                <a:latin typeface="Arial" charset="0"/>
              </a:rPr>
              <a:t>Tono</a:t>
            </a:r>
          </a:p>
          <a:p>
            <a:pPr marL="171450" lvl="0" indent="-171450">
              <a:buFont typeface="Arial"/>
              <a:buChar char="•"/>
            </a:pPr>
            <a:r>
              <a:rPr lang="en-GB" sz="1200" kern="1200" dirty="0">
                <a:solidFill>
                  <a:schemeClr val="tx1"/>
                </a:solidFill>
                <a:effectLst/>
                <a:latin typeface="Arial" charset="0"/>
              </a:rPr>
              <a:t>Variedad</a:t>
            </a:r>
          </a:p>
          <a:p>
            <a:pPr marL="171450" lvl="0" indent="-171450">
              <a:buFont typeface="Arial"/>
              <a:buChar char="•"/>
            </a:pPr>
            <a:r>
              <a:rPr lang="en-GB" sz="1200" kern="1200" dirty="0">
                <a:solidFill>
                  <a:schemeClr val="tx1"/>
                </a:solidFill>
                <a:effectLst/>
                <a:latin typeface="Arial" charset="0"/>
              </a:rPr>
              <a:t>Puntuación</a:t>
            </a:r>
          </a:p>
          <a:p>
            <a:pPr marL="171450" lvl="0" indent="-171450">
              <a:buFont typeface="Arial"/>
              <a:buChar char="•"/>
            </a:pPr>
            <a:r>
              <a:rPr lang="en-GB" sz="1200" kern="1200" dirty="0">
                <a:solidFill>
                  <a:schemeClr val="tx1"/>
                </a:solidFill>
                <a:effectLst/>
                <a:latin typeface="Arial" charset="0"/>
              </a:rPr>
              <a:t>Emoción</a:t>
            </a:r>
          </a:p>
          <a:p>
            <a:pPr marL="171450" lvl="0" indent="-171450">
              <a:buFont typeface="Arial"/>
              <a:buChar char="•"/>
            </a:pPr>
            <a:r>
              <a:rPr lang="en-GB" sz="1200" kern="1200" dirty="0">
                <a:solidFill>
                  <a:schemeClr val="tx1"/>
                </a:solidFill>
                <a:effectLst/>
                <a:latin typeface="Arial" charset="0"/>
              </a:rPr>
              <a:t>Pausas</a:t>
            </a:r>
          </a:p>
          <a:p>
            <a:pPr marL="171450" lvl="0" indent="-171450">
              <a:buFont typeface="Arial"/>
              <a:buChar char="•"/>
            </a:pPr>
            <a:r>
              <a:rPr lang="en-GB" sz="1200" kern="1200" dirty="0">
                <a:solidFill>
                  <a:schemeClr val="tx1"/>
                </a:solidFill>
                <a:effectLst/>
                <a:latin typeface="Arial" charset="0"/>
              </a:rPr>
              <a:t>Volumen</a:t>
            </a:r>
          </a:p>
          <a:p>
            <a:pPr marL="171450" lvl="0" indent="-171450">
              <a:buFont typeface="Arial"/>
              <a:buChar char="•"/>
            </a:pPr>
            <a:r>
              <a:rPr lang="en-GB" sz="1200" kern="1200" dirty="0">
                <a:solidFill>
                  <a:schemeClr val="tx1"/>
                </a:solidFill>
                <a:effectLst/>
                <a:latin typeface="Arial" charset="0"/>
              </a:rPr>
              <a:t>Palabras extra</a:t>
            </a:r>
          </a:p>
          <a:p>
            <a:r>
              <a:rPr lang="en-US" sz="1200" kern="1200" dirty="0">
                <a:solidFill>
                  <a:schemeClr val="tx1"/>
                </a:solidFill>
                <a:effectLst/>
                <a:latin typeface="Arial" charset="0"/>
              </a:rPr>
              <a:t>En un ejercicio grupal, se pide a un alumno que lea, tratando de incorporar los diversos temas enumerados en su estilo de lectura. El líder de la discusión debe permanecer neutral pero ha de recabar opiniones de los otros miembros del grupo.</a:t>
            </a:r>
            <a:r>
              <a:rPr dirty="0"/>
              <a:t> </a:t>
            </a:r>
            <a:endParaRPr lang="es-ES" dirty="0"/>
          </a:p>
        </p:txBody>
      </p:sp>
      <p:sp>
        <p:nvSpPr>
          <p:cNvPr id="4" name="Slide Number Placeholder 3"/>
          <p:cNvSpPr>
            <a:spLocks noGrp="1"/>
          </p:cNvSpPr>
          <p:nvPr>
            <p:ph type="sldNum" sz="quarter" idx="10"/>
          </p:nvPr>
        </p:nvSpPr>
        <p:spPr/>
        <p:txBody>
          <a:bodyPr/>
          <a:lstStyle/>
          <a:p>
            <a:pPr>
              <a:defRPr/>
            </a:pPr>
            <a:fld id="{F2DA3FC1-1089-46DB-9F25-4FCD4E0F8FBE}" type="slidenum">
              <a:rPr lang="en-GB" smtClean="0"/>
              <a:pPr>
                <a:defRPr/>
              </a:pPr>
              <a:t>5</a:t>
            </a:fld>
            <a:endParaRPr lang="es-ES"/>
          </a:p>
        </p:txBody>
      </p:sp>
    </p:spTree>
    <p:extLst>
      <p:ext uri="{BB962C8B-B14F-4D97-AF65-F5344CB8AC3E}">
        <p14:creationId xmlns:p14="http://schemas.microsoft.com/office/powerpoint/2010/main" val="32583920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lstStyle/>
          <a:p>
            <a:r>
              <a:rPr lang="en-GB" sz="1200" kern="1200" dirty="0">
                <a:solidFill>
                  <a:schemeClr val="tx1"/>
                </a:solidFill>
                <a:effectLst/>
                <a:latin typeface="Arial" charset="0"/>
              </a:rPr>
              <a:t>Ejercicio de lectura 2</a:t>
            </a:r>
          </a:p>
          <a:p>
            <a:r>
              <a:rPr lang="en-GB" sz="1200" kern="1200" dirty="0">
                <a:solidFill>
                  <a:schemeClr val="tx1"/>
                </a:solidFill>
                <a:effectLst/>
                <a:latin typeface="Arial" charset="0"/>
              </a:rPr>
              <a:t>Lecturas</a:t>
            </a:r>
          </a:p>
          <a:p>
            <a:pPr lvl="0"/>
            <a:r>
              <a:rPr lang="en-GB" sz="1200" kern="1200" dirty="0">
                <a:solidFill>
                  <a:schemeClr val="tx1"/>
                </a:solidFill>
                <a:effectLst/>
                <a:latin typeface="Arial" charset="0"/>
              </a:rPr>
              <a:t>Seleccione una de las lecturas en la lista que sea:</a:t>
            </a:r>
          </a:p>
          <a:p>
            <a:pPr lvl="0"/>
            <a:r>
              <a:rPr lang="en-GB" sz="1200" kern="1200" dirty="0">
                <a:solidFill>
                  <a:schemeClr val="tx1"/>
                </a:solidFill>
                <a:effectLst/>
                <a:latin typeface="Arial" charset="0"/>
              </a:rPr>
              <a:t>Agradable</a:t>
            </a:r>
          </a:p>
          <a:p>
            <a:pPr lvl="0"/>
            <a:r>
              <a:rPr lang="en-GB" sz="1200" kern="1200" dirty="0">
                <a:solidFill>
                  <a:schemeClr val="tx1"/>
                </a:solidFill>
                <a:effectLst/>
                <a:latin typeface="Arial" charset="0"/>
              </a:rPr>
              <a:t>Desafiante</a:t>
            </a:r>
          </a:p>
          <a:p>
            <a:pPr lvl="0"/>
            <a:r>
              <a:rPr lang="en-GB" sz="1200" kern="1200" dirty="0">
                <a:solidFill>
                  <a:schemeClr val="tx1"/>
                </a:solidFill>
                <a:effectLst/>
                <a:latin typeface="Arial" charset="0"/>
              </a:rPr>
              <a:t>Le permita practicar</a:t>
            </a:r>
          </a:p>
          <a:p>
            <a:pPr lvl="0"/>
            <a:r>
              <a:rPr lang="en-GB" sz="1200" kern="1200" dirty="0">
                <a:solidFill>
                  <a:schemeClr val="tx1"/>
                </a:solidFill>
                <a:effectLst/>
                <a:latin typeface="Arial" charset="0"/>
              </a:rPr>
              <a:t>Comentarios</a:t>
            </a:r>
          </a:p>
          <a:p>
            <a:pPr lvl="0"/>
            <a:r>
              <a:rPr lang="en-GB" sz="1200" kern="1200" dirty="0">
                <a:solidFill>
                  <a:schemeClr val="tx1"/>
                </a:solidFill>
                <a:effectLst/>
                <a:latin typeface="Arial" charset="0"/>
              </a:rPr>
              <a:t>Puntuación</a:t>
            </a:r>
          </a:p>
          <a:p>
            <a:pPr lvl="0"/>
            <a:r>
              <a:rPr lang="en-GB" sz="1200" kern="1200" dirty="0">
                <a:solidFill>
                  <a:schemeClr val="tx1"/>
                </a:solidFill>
                <a:effectLst/>
                <a:latin typeface="Arial" charset="0"/>
              </a:rPr>
              <a:t>Emoción</a:t>
            </a:r>
          </a:p>
          <a:p>
            <a:pPr lvl="0"/>
            <a:r>
              <a:rPr lang="en-GB" sz="1200" kern="1200" dirty="0">
                <a:solidFill>
                  <a:schemeClr val="tx1"/>
                </a:solidFill>
                <a:effectLst/>
                <a:latin typeface="Arial" charset="0"/>
              </a:rPr>
              <a:t>Pausas</a:t>
            </a:r>
          </a:p>
          <a:p>
            <a:pPr lvl="0"/>
            <a:r>
              <a:rPr lang="en-GB" sz="1200" kern="1200" dirty="0">
                <a:solidFill>
                  <a:schemeClr val="tx1"/>
                </a:solidFill>
                <a:effectLst/>
                <a:latin typeface="Arial" charset="0"/>
              </a:rPr>
              <a:t>Volumen</a:t>
            </a:r>
          </a:p>
          <a:p>
            <a:pPr lvl="0"/>
            <a:r>
              <a:rPr lang="en-GB" sz="1200" kern="1200" dirty="0">
                <a:solidFill>
                  <a:schemeClr val="tx1"/>
                </a:solidFill>
                <a:effectLst/>
                <a:latin typeface="Arial" charset="0"/>
              </a:rPr>
              <a:t>Palabras extra</a:t>
            </a:r>
          </a:p>
          <a:p>
            <a:r>
              <a:rPr lang="en-US" sz="1200" kern="1200" dirty="0">
                <a:solidFill>
                  <a:schemeClr val="tx1"/>
                </a:solidFill>
                <a:effectLst/>
                <a:latin typeface="Arial" charset="0"/>
              </a:rPr>
              <a:t>El formador le indica al grupo que trabajando a partir de la hoja de ejercicios, deben seleccionar una de las 14 lecturas, </a:t>
            </a:r>
            <a:r>
              <a:rPr lang="en-US" sz="1200" kern="1200" dirty="0" err="1">
                <a:solidFill>
                  <a:schemeClr val="tx1"/>
                </a:solidFill>
                <a:effectLst/>
                <a:latin typeface="Arial" charset="0"/>
              </a:rPr>
              <a:t>escogiendo</a:t>
            </a:r>
            <a:r>
              <a:rPr lang="en-US" sz="1200" kern="1200" dirty="0">
                <a:solidFill>
                  <a:schemeClr val="tx1"/>
                </a:solidFill>
                <a:effectLst/>
                <a:latin typeface="Arial" charset="0"/>
              </a:rPr>
              <a:t> una que les parezca agradable o desafiante, o una que les permita practicar algo que deseen mejorar.</a:t>
            </a:r>
          </a:p>
          <a:p>
            <a:r>
              <a:rPr lang="en-GB" sz="1200" kern="1200" dirty="0">
                <a:solidFill>
                  <a:schemeClr val="tx1"/>
                </a:solidFill>
                <a:effectLst/>
                <a:latin typeface="Arial" charset="0"/>
              </a:rPr>
              <a:t>Cada persona a su vez lee en voz alta la selección que haya elegido.</a:t>
            </a:r>
          </a:p>
          <a:p>
            <a:r>
              <a:rPr lang="en-GB" sz="1200" kern="1200" dirty="0">
                <a:solidFill>
                  <a:schemeClr val="tx1"/>
                </a:solidFill>
                <a:effectLst/>
                <a:latin typeface="Arial" charset="0"/>
              </a:rPr>
              <a:t>Después de cada lectura, la persona a la derecha del lector dirige una discusión </a:t>
            </a:r>
          </a:p>
          <a:p>
            <a:r>
              <a:rPr lang="en-GB" sz="1200" kern="1200" dirty="0">
                <a:solidFill>
                  <a:schemeClr val="tx1"/>
                </a:solidFill>
                <a:effectLst/>
                <a:latin typeface="Arial" charset="0"/>
              </a:rPr>
              <a:t>Si el lector - o el grupo - quiere, el lector pueda leer la pieza nuevamente.</a:t>
            </a:r>
            <a:r>
              <a:rPr dirty="0"/>
              <a:t> </a:t>
            </a:r>
            <a:endParaRPr lang="es-ES" dirty="0"/>
          </a:p>
        </p:txBody>
      </p:sp>
      <p:sp>
        <p:nvSpPr>
          <p:cNvPr id="4" name="Slide Number Placeholder 3"/>
          <p:cNvSpPr>
            <a:spLocks noGrp="1"/>
          </p:cNvSpPr>
          <p:nvPr>
            <p:ph type="sldNum" sz="quarter" idx="10"/>
          </p:nvPr>
        </p:nvSpPr>
        <p:spPr/>
        <p:txBody>
          <a:bodyPr/>
          <a:lstStyle/>
          <a:p>
            <a:pPr>
              <a:defRPr/>
            </a:pPr>
            <a:fld id="{F2DA3FC1-1089-46DB-9F25-4FCD4E0F8FBE}" type="slidenum">
              <a:rPr lang="en-GB" smtClean="0"/>
              <a:pPr>
                <a:defRPr/>
              </a:pPr>
              <a:t>6</a:t>
            </a:fld>
            <a:endParaRPr lang="es-ES"/>
          </a:p>
        </p:txBody>
      </p:sp>
    </p:spTree>
    <p:extLst>
      <p:ext uri="{BB962C8B-B14F-4D97-AF65-F5344CB8AC3E}">
        <p14:creationId xmlns:p14="http://schemas.microsoft.com/office/powerpoint/2010/main" val="15356756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lstStyle/>
          <a:p>
            <a:r>
              <a:rPr lang="en-GB" sz="1200" kern="1200" dirty="0">
                <a:solidFill>
                  <a:schemeClr val="tx1"/>
                </a:solidFill>
                <a:effectLst/>
                <a:latin typeface="Arial" charset="0"/>
              </a:rPr>
              <a:t>Ejercicio de voz y gestos</a:t>
            </a:r>
          </a:p>
          <a:p>
            <a:r>
              <a:rPr lang="en-GB" sz="1200" kern="1200" dirty="0">
                <a:solidFill>
                  <a:schemeClr val="tx1"/>
                </a:solidFill>
                <a:effectLst/>
                <a:latin typeface="Arial" charset="0"/>
              </a:rPr>
              <a:t>Tome dos declaraciones de la lista</a:t>
            </a:r>
          </a:p>
          <a:p>
            <a:pPr marL="171450" lvl="0" indent="-171450">
              <a:buFont typeface="Arial"/>
              <a:buChar char="•"/>
            </a:pPr>
            <a:r>
              <a:rPr lang="en-GB" sz="1200" kern="1200" dirty="0">
                <a:solidFill>
                  <a:schemeClr val="tx1"/>
                </a:solidFill>
                <a:effectLst/>
                <a:latin typeface="Arial" charset="0"/>
              </a:rPr>
              <a:t>Ponga énfasis en la declaración</a:t>
            </a:r>
          </a:p>
          <a:p>
            <a:pPr marL="171450" lvl="0" indent="-171450">
              <a:buFont typeface="Arial"/>
              <a:buChar char="•"/>
            </a:pPr>
            <a:r>
              <a:rPr lang="en-GB" sz="1200" kern="1200" dirty="0">
                <a:solidFill>
                  <a:schemeClr val="tx1"/>
                </a:solidFill>
                <a:effectLst/>
                <a:latin typeface="Arial" charset="0"/>
              </a:rPr>
              <a:t>Repita dos veces con diferentes gestos</a:t>
            </a:r>
          </a:p>
          <a:p>
            <a:pPr marL="171450" lvl="0" indent="-171450">
              <a:buFont typeface="Arial"/>
              <a:buChar char="•"/>
            </a:pPr>
            <a:r>
              <a:rPr lang="en-GB" sz="1200" kern="1200" dirty="0">
                <a:solidFill>
                  <a:schemeClr val="tx1"/>
                </a:solidFill>
                <a:effectLst/>
                <a:latin typeface="Arial" charset="0"/>
              </a:rPr>
              <a:t>Debate respecto a los comentarios</a:t>
            </a:r>
          </a:p>
          <a:p>
            <a:r>
              <a:rPr lang="en-GB" sz="1200" kern="1200" dirty="0">
                <a:solidFill>
                  <a:schemeClr val="tx1"/>
                </a:solidFill>
                <a:effectLst/>
                <a:latin typeface="Arial" charset="0"/>
              </a:rPr>
              <a:t>El formador indica a los grupos que cada estudiante debe seleccionar varias de las 14 declaraciones de la lista en la hoja de ejercicios (al menos dos o tres). Deben decidir dónde poner el énfasis en cada declaración.  Luego deben pensar en dos gestos, uno grande y uno pequeño que ayuden en ese énfasis.</a:t>
            </a:r>
            <a:r>
              <a:rPr dirty="0"/>
              <a:t> </a:t>
            </a:r>
            <a:endParaRPr lang="es-ES" dirty="0"/>
          </a:p>
        </p:txBody>
      </p:sp>
      <p:sp>
        <p:nvSpPr>
          <p:cNvPr id="4" name="Slide Number Placeholder 3"/>
          <p:cNvSpPr>
            <a:spLocks noGrp="1"/>
          </p:cNvSpPr>
          <p:nvPr>
            <p:ph type="sldNum" sz="quarter" idx="10"/>
          </p:nvPr>
        </p:nvSpPr>
        <p:spPr/>
        <p:txBody>
          <a:bodyPr/>
          <a:lstStyle/>
          <a:p>
            <a:pPr>
              <a:defRPr/>
            </a:pPr>
            <a:fld id="{F2DA3FC1-1089-46DB-9F25-4FCD4E0F8FBE}" type="slidenum">
              <a:rPr lang="en-GB" smtClean="0"/>
              <a:pPr>
                <a:defRPr/>
              </a:pPr>
              <a:t>7</a:t>
            </a:fld>
            <a:endParaRPr lang="es-ES"/>
          </a:p>
        </p:txBody>
      </p:sp>
    </p:spTree>
    <p:extLst>
      <p:ext uri="{BB962C8B-B14F-4D97-AF65-F5344CB8AC3E}">
        <p14:creationId xmlns:p14="http://schemas.microsoft.com/office/powerpoint/2010/main" val="39029504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lstStyle/>
          <a:p>
            <a:r>
              <a:rPr lang="en-GB" sz="1200" kern="1200" dirty="0">
                <a:solidFill>
                  <a:schemeClr val="tx1"/>
                </a:solidFill>
                <a:effectLst/>
                <a:latin typeface="Arial" charset="0"/>
              </a:rPr>
              <a:t>Ejercicio de voz y gestos</a:t>
            </a:r>
          </a:p>
          <a:p>
            <a:r>
              <a:rPr lang="en-GB" sz="1200" kern="1200" dirty="0">
                <a:solidFill>
                  <a:schemeClr val="tx1"/>
                </a:solidFill>
                <a:effectLst/>
                <a:latin typeface="Arial" charset="0"/>
              </a:rPr>
              <a:t>Temas de comentarios</a:t>
            </a:r>
          </a:p>
          <a:p>
            <a:pPr marL="171450" lvl="0" indent="-171450">
              <a:buFont typeface="Arial"/>
              <a:buChar char="•"/>
            </a:pPr>
            <a:r>
              <a:rPr lang="en-GB" sz="1200" kern="1200" dirty="0">
                <a:solidFill>
                  <a:schemeClr val="tx1"/>
                </a:solidFill>
                <a:effectLst/>
                <a:latin typeface="Arial" charset="0"/>
              </a:rPr>
              <a:t>Voz</a:t>
            </a:r>
          </a:p>
          <a:p>
            <a:pPr marL="171450" lvl="0" indent="-171450">
              <a:buFont typeface="Arial"/>
              <a:buChar char="•"/>
            </a:pPr>
            <a:r>
              <a:rPr lang="en-GB" sz="1200" kern="1200" dirty="0">
                <a:solidFill>
                  <a:schemeClr val="tx1"/>
                </a:solidFill>
                <a:effectLst/>
                <a:latin typeface="Arial" charset="0"/>
              </a:rPr>
              <a:t>Tono</a:t>
            </a:r>
          </a:p>
          <a:p>
            <a:pPr marL="171450" lvl="0" indent="-171450">
              <a:buFont typeface="Arial"/>
              <a:buChar char="•"/>
            </a:pPr>
            <a:r>
              <a:rPr lang="en-GB" sz="1200" kern="1200" dirty="0" err="1">
                <a:solidFill>
                  <a:schemeClr val="tx1"/>
                </a:solidFill>
                <a:effectLst/>
                <a:latin typeface="Arial" charset="0"/>
              </a:rPr>
              <a:t>Ritmo</a:t>
            </a:r>
            <a:endParaRPr lang="en-GB" sz="1200" kern="1200" dirty="0">
              <a:solidFill>
                <a:schemeClr val="tx1"/>
              </a:solidFill>
              <a:effectLst/>
              <a:latin typeface="Arial" charset="0"/>
            </a:endParaRPr>
          </a:p>
          <a:p>
            <a:pPr marL="171450" lvl="0" indent="-171450">
              <a:buFont typeface="Arial"/>
              <a:buChar char="•"/>
            </a:pPr>
            <a:r>
              <a:rPr lang="en-GB" sz="1200" kern="1200" dirty="0">
                <a:solidFill>
                  <a:schemeClr val="tx1"/>
                </a:solidFill>
                <a:effectLst/>
                <a:latin typeface="Arial" charset="0"/>
              </a:rPr>
              <a:t>Énfasis</a:t>
            </a:r>
          </a:p>
          <a:p>
            <a:pPr marL="171450" lvl="0" indent="-171450">
              <a:buFont typeface="Arial"/>
              <a:buChar char="•"/>
            </a:pPr>
            <a:r>
              <a:rPr lang="en-GB" sz="1200" kern="1200" dirty="0">
                <a:solidFill>
                  <a:schemeClr val="tx1"/>
                </a:solidFill>
                <a:effectLst/>
                <a:latin typeface="Arial" charset="0"/>
              </a:rPr>
              <a:t>Volumen</a:t>
            </a:r>
          </a:p>
          <a:p>
            <a:pPr marL="171450" lvl="0" indent="-171450">
              <a:buFont typeface="Arial"/>
              <a:buChar char="•"/>
            </a:pPr>
            <a:r>
              <a:rPr lang="en-GB" sz="1200" kern="1200" dirty="0">
                <a:solidFill>
                  <a:schemeClr val="tx1"/>
                </a:solidFill>
                <a:effectLst/>
                <a:latin typeface="Arial" charset="0"/>
              </a:rPr>
              <a:t>Gestos</a:t>
            </a:r>
          </a:p>
          <a:p>
            <a:pPr marL="171450" lvl="0" indent="-171450">
              <a:buFont typeface="Arial"/>
              <a:buChar char="•"/>
            </a:pPr>
            <a:r>
              <a:rPr lang="en-GB" sz="1200" kern="1200" dirty="0">
                <a:solidFill>
                  <a:schemeClr val="tx1"/>
                </a:solidFill>
                <a:effectLst/>
                <a:latin typeface="Arial" charset="0"/>
              </a:rPr>
              <a:t>Oportunidad</a:t>
            </a:r>
          </a:p>
          <a:p>
            <a:pPr marL="171450" lvl="0" indent="-171450">
              <a:buFont typeface="Arial"/>
              <a:buChar char="•"/>
            </a:pPr>
            <a:r>
              <a:rPr lang="en-GB" sz="1200" kern="1200" dirty="0">
                <a:solidFill>
                  <a:schemeClr val="tx1"/>
                </a:solidFill>
                <a:effectLst/>
                <a:latin typeface="Arial" charset="0"/>
              </a:rPr>
              <a:t>Tamaño</a:t>
            </a:r>
          </a:p>
          <a:p>
            <a:pPr marL="171450" lvl="0" indent="-171450">
              <a:buFont typeface="Arial"/>
              <a:buChar char="•"/>
            </a:pPr>
            <a:r>
              <a:rPr lang="en-GB" sz="1200" kern="1200" dirty="0">
                <a:solidFill>
                  <a:schemeClr val="tx1"/>
                </a:solidFill>
                <a:effectLst/>
                <a:latin typeface="Arial" charset="0"/>
              </a:rPr>
              <a:t>Naturalidad</a:t>
            </a:r>
          </a:p>
          <a:p>
            <a:pPr marL="171450" lvl="0" indent="-171450">
              <a:buFont typeface="Arial"/>
              <a:buChar char="•"/>
            </a:pPr>
            <a:r>
              <a:rPr lang="en-GB" sz="1200" kern="1200" dirty="0">
                <a:solidFill>
                  <a:schemeClr val="tx1"/>
                </a:solidFill>
                <a:effectLst/>
                <a:latin typeface="Arial" charset="0"/>
              </a:rPr>
              <a:t>Realismo </a:t>
            </a:r>
          </a:p>
          <a:p>
            <a:r>
              <a:rPr lang="en-US" sz="1200" kern="1200" dirty="0">
                <a:solidFill>
                  <a:schemeClr val="tx1"/>
                </a:solidFill>
                <a:effectLst/>
                <a:latin typeface="Arial" charset="0"/>
              </a:rPr>
              <a:t>Utilizando la misma hoja de ejercicios, durante el debate respecto a los comentarios, los estudiantes deberían observar cómo se explican las categorías anteriores.</a:t>
            </a:r>
            <a:r>
              <a:rPr dirty="0"/>
              <a:t> </a:t>
            </a:r>
            <a:endParaRPr lang="es-ES" dirty="0"/>
          </a:p>
        </p:txBody>
      </p:sp>
      <p:sp>
        <p:nvSpPr>
          <p:cNvPr id="4" name="Slide Number Placeholder 3"/>
          <p:cNvSpPr>
            <a:spLocks noGrp="1"/>
          </p:cNvSpPr>
          <p:nvPr>
            <p:ph type="sldNum" sz="quarter" idx="10"/>
          </p:nvPr>
        </p:nvSpPr>
        <p:spPr/>
        <p:txBody>
          <a:bodyPr/>
          <a:lstStyle/>
          <a:p>
            <a:pPr>
              <a:defRPr/>
            </a:pPr>
            <a:fld id="{F2DA3FC1-1089-46DB-9F25-4FCD4E0F8FBE}" type="slidenum">
              <a:rPr lang="en-GB" smtClean="0"/>
              <a:pPr>
                <a:defRPr/>
              </a:pPr>
              <a:t>8</a:t>
            </a:fld>
            <a:endParaRPr lang="es-ES"/>
          </a:p>
        </p:txBody>
      </p:sp>
    </p:spTree>
    <p:extLst>
      <p:ext uri="{BB962C8B-B14F-4D97-AF65-F5344CB8AC3E}">
        <p14:creationId xmlns:p14="http://schemas.microsoft.com/office/powerpoint/2010/main" val="17305161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lstStyle/>
          <a:p>
            <a:r>
              <a:rPr lang="en-GB" sz="1200" kern="1200" dirty="0">
                <a:solidFill>
                  <a:schemeClr val="tx1"/>
                </a:solidFill>
                <a:effectLst/>
                <a:latin typeface="Arial" charset="0"/>
              </a:rPr>
              <a:t>Ejercicio de contacto visual</a:t>
            </a:r>
          </a:p>
          <a:p>
            <a:r>
              <a:rPr lang="en-GB" sz="1200" kern="1200" dirty="0">
                <a:solidFill>
                  <a:schemeClr val="tx1"/>
                </a:solidFill>
                <a:effectLst/>
                <a:latin typeface="Arial" charset="0"/>
              </a:rPr>
              <a:t>Fuerza del </a:t>
            </a:r>
            <a:r>
              <a:rPr lang="en-GB" sz="1200" kern="1200" dirty="0" err="1">
                <a:solidFill>
                  <a:schemeClr val="tx1"/>
                </a:solidFill>
                <a:effectLst/>
                <a:latin typeface="Arial" charset="0"/>
              </a:rPr>
              <a:t>contacto</a:t>
            </a:r>
            <a:r>
              <a:rPr lang="en-GB" sz="1200" kern="1200" dirty="0">
                <a:solidFill>
                  <a:schemeClr val="tx1"/>
                </a:solidFill>
                <a:effectLst/>
                <a:latin typeface="Arial" charset="0"/>
              </a:rPr>
              <a:t> visual </a:t>
            </a:r>
          </a:p>
          <a:p>
            <a:pPr marL="171450" lvl="0" indent="-171450">
              <a:buFont typeface="Arial"/>
              <a:buChar char="•"/>
            </a:pPr>
            <a:r>
              <a:rPr lang="en-GB" sz="1200" kern="1200" dirty="0">
                <a:solidFill>
                  <a:schemeClr val="tx1"/>
                </a:solidFill>
                <a:effectLst/>
                <a:latin typeface="Arial" charset="0"/>
              </a:rPr>
              <a:t>Cada persona se coloca frente al grupo</a:t>
            </a:r>
          </a:p>
          <a:p>
            <a:pPr marL="171450" lvl="0" indent="-171450">
              <a:buFont typeface="Arial"/>
              <a:buChar char="•"/>
            </a:pPr>
            <a:r>
              <a:rPr lang="en-GB" sz="1200" kern="1200" dirty="0">
                <a:solidFill>
                  <a:schemeClr val="tx1"/>
                </a:solidFill>
                <a:effectLst/>
                <a:latin typeface="Arial" charset="0"/>
              </a:rPr>
              <a:t>Mira de persona a persona</a:t>
            </a:r>
          </a:p>
          <a:p>
            <a:pPr marL="171450" lvl="0" indent="-171450">
              <a:buFont typeface="Arial"/>
              <a:buChar char="•"/>
            </a:pPr>
            <a:r>
              <a:rPr lang="en-GB" sz="1200" kern="1200" dirty="0">
                <a:solidFill>
                  <a:schemeClr val="tx1"/>
                </a:solidFill>
                <a:effectLst/>
                <a:latin typeface="Arial" charset="0"/>
              </a:rPr>
              <a:t>Dedica 2 o 3 segundos a cada persona</a:t>
            </a:r>
          </a:p>
          <a:p>
            <a:pPr marL="171450" lvl="0" indent="-171450">
              <a:buFont typeface="Arial"/>
              <a:buChar char="•"/>
            </a:pPr>
            <a:r>
              <a:rPr lang="en-GB" sz="1200" kern="1200" dirty="0">
                <a:solidFill>
                  <a:schemeClr val="tx1"/>
                </a:solidFill>
                <a:effectLst/>
                <a:latin typeface="Arial" charset="0"/>
              </a:rPr>
              <a:t>Se mueve al azar entre el grupo</a:t>
            </a:r>
          </a:p>
          <a:p>
            <a:pPr marL="171450" lvl="0" indent="-171450">
              <a:buFont typeface="Arial"/>
              <a:buChar char="•"/>
            </a:pPr>
            <a:r>
              <a:rPr lang="en-GB" sz="1200" kern="1200" dirty="0">
                <a:solidFill>
                  <a:schemeClr val="tx1"/>
                </a:solidFill>
                <a:effectLst/>
                <a:latin typeface="Arial" charset="0"/>
              </a:rPr>
              <a:t>No dice nada</a:t>
            </a:r>
          </a:p>
          <a:p>
            <a:pPr marL="171450" lvl="0" indent="-171450">
              <a:buFont typeface="Arial"/>
              <a:buChar char="•"/>
            </a:pPr>
            <a:r>
              <a:rPr lang="en-GB" sz="1200" kern="1200" dirty="0">
                <a:solidFill>
                  <a:schemeClr val="tx1"/>
                </a:solidFill>
                <a:effectLst/>
                <a:latin typeface="Arial" charset="0"/>
              </a:rPr>
              <a:t>Cuando crea que ha mirado a todos dos veces, diga "Terminado"</a:t>
            </a:r>
          </a:p>
          <a:p>
            <a:pPr marL="171450" lvl="0" indent="-171450">
              <a:buFont typeface="Arial"/>
              <a:buChar char="•"/>
            </a:pPr>
            <a:r>
              <a:rPr lang="en-GB" sz="1200" kern="1200" dirty="0">
                <a:solidFill>
                  <a:schemeClr val="tx1"/>
                </a:solidFill>
                <a:effectLst/>
                <a:latin typeface="Arial" charset="0"/>
              </a:rPr>
              <a:t>Comentarios</a:t>
            </a:r>
          </a:p>
          <a:p>
            <a:r>
              <a:rPr lang="en-US" sz="1200" kern="1200" dirty="0">
                <a:solidFill>
                  <a:schemeClr val="tx1"/>
                </a:solidFill>
                <a:effectLst/>
                <a:latin typeface="Arial" charset="0"/>
              </a:rPr>
              <a:t>El formador indica a los delegados que el contacto visual es una de las herramientas más fuertes que los formadores tienen a su disposición. Deben comenzar el ejercicio con cada persona que esté colocada frente al grupo. Recordando lo que se ha dicho sobre el contacto visual, mire de persona a persona. Muévase alrededor de la mesa si lo desea. Dedique de dos a tres segundos a cada persona. A continuación, muévase aleatoriamente a otra, etc. No diga nada y piense en mirar a todos.  Si realmente necesita hablar, cuente en voz alta. Cuando crea que ha mirado a todos dos veces, diga 'Terminado'. Cada miembro del grupo que piense que no se le miró dos veces, debe </a:t>
            </a:r>
            <a:r>
              <a:rPr lang="en-US" sz="1200" kern="1200" dirty="0" err="1">
                <a:solidFill>
                  <a:schemeClr val="tx1"/>
                </a:solidFill>
                <a:effectLst/>
                <a:latin typeface="Arial" charset="0"/>
              </a:rPr>
              <a:t>levantar</a:t>
            </a:r>
            <a:r>
              <a:rPr lang="en-US" sz="1200" kern="1200" dirty="0">
                <a:solidFill>
                  <a:schemeClr val="tx1"/>
                </a:solidFill>
                <a:effectLst/>
                <a:latin typeface="Arial" charset="0"/>
              </a:rPr>
              <a:t> </a:t>
            </a:r>
            <a:r>
              <a:rPr lang="en-US" sz="1200" kern="1200" dirty="0" err="1">
                <a:solidFill>
                  <a:schemeClr val="tx1"/>
                </a:solidFill>
                <a:effectLst/>
                <a:latin typeface="Arial" charset="0"/>
              </a:rPr>
              <a:t>su</a:t>
            </a:r>
            <a:r>
              <a:rPr lang="en-US" sz="1200" kern="1200" dirty="0">
                <a:solidFill>
                  <a:schemeClr val="tx1"/>
                </a:solidFill>
                <a:effectLst/>
                <a:latin typeface="Arial" charset="0"/>
              </a:rPr>
              <a:t> mano para </a:t>
            </a:r>
            <a:r>
              <a:rPr lang="en-US" sz="1200" kern="1200" dirty="0" err="1">
                <a:solidFill>
                  <a:schemeClr val="tx1"/>
                </a:solidFill>
                <a:effectLst/>
                <a:latin typeface="Arial" charset="0"/>
              </a:rPr>
              <a:t>indicar</a:t>
            </a:r>
            <a:r>
              <a:rPr lang="en-US" sz="1200" kern="1200" dirty="0">
                <a:solidFill>
                  <a:schemeClr val="tx1"/>
                </a:solidFill>
                <a:effectLst/>
                <a:latin typeface="Arial" charset="0"/>
              </a:rPr>
              <a:t> que se le </a:t>
            </a:r>
            <a:r>
              <a:rPr lang="en-US" sz="1200" kern="1200" dirty="0" err="1">
                <a:solidFill>
                  <a:schemeClr val="tx1"/>
                </a:solidFill>
                <a:effectLst/>
                <a:latin typeface="Arial" charset="0"/>
              </a:rPr>
              <a:t>pasó</a:t>
            </a:r>
            <a:r>
              <a:rPr lang="en-US" sz="1200" kern="1200" dirty="0">
                <a:solidFill>
                  <a:schemeClr val="tx1"/>
                </a:solidFill>
                <a:effectLst/>
                <a:latin typeface="Arial" charset="0"/>
              </a:rPr>
              <a:t> por alto. Este ejercicio dirá a cada persona si tienen un punto ciego a la derecha o a la izquierda en el que necesite trabajar.</a:t>
            </a:r>
            <a:r>
              <a:rPr dirty="0"/>
              <a:t> </a:t>
            </a:r>
            <a:endParaRPr lang="es-ES" dirty="0"/>
          </a:p>
        </p:txBody>
      </p:sp>
      <p:sp>
        <p:nvSpPr>
          <p:cNvPr id="4" name="Slide Number Placeholder 3"/>
          <p:cNvSpPr>
            <a:spLocks noGrp="1"/>
          </p:cNvSpPr>
          <p:nvPr>
            <p:ph type="sldNum" sz="quarter" idx="10"/>
          </p:nvPr>
        </p:nvSpPr>
        <p:spPr/>
        <p:txBody>
          <a:bodyPr/>
          <a:lstStyle/>
          <a:p>
            <a:pPr>
              <a:defRPr/>
            </a:pPr>
            <a:fld id="{F2DA3FC1-1089-46DB-9F25-4FCD4E0F8FBE}" type="slidenum">
              <a:rPr lang="en-GB" smtClean="0"/>
              <a:pPr>
                <a:defRPr/>
              </a:pPr>
              <a:t>9</a:t>
            </a:fld>
            <a:endParaRPr lang="es-ES"/>
          </a:p>
        </p:txBody>
      </p:sp>
    </p:spTree>
    <p:extLst>
      <p:ext uri="{BB962C8B-B14F-4D97-AF65-F5344CB8AC3E}">
        <p14:creationId xmlns:p14="http://schemas.microsoft.com/office/powerpoint/2010/main" val="3528210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lstStyle/>
          <a:p>
            <a:r>
              <a:rPr lang="en-GB" sz="1200" kern="1200" dirty="0">
                <a:solidFill>
                  <a:schemeClr val="tx1"/>
                </a:solidFill>
                <a:effectLst/>
                <a:latin typeface="Arial" charset="0"/>
              </a:rPr>
              <a:t>Ejercicio de comportamiento no verbal</a:t>
            </a:r>
          </a:p>
          <a:p>
            <a:pPr marL="171450" lvl="0" indent="-171450">
              <a:buFont typeface="Arial"/>
              <a:buChar char="•"/>
            </a:pPr>
            <a:r>
              <a:rPr lang="en-GB" sz="1200" kern="1200" dirty="0">
                <a:solidFill>
                  <a:schemeClr val="tx1"/>
                </a:solidFill>
                <a:effectLst/>
                <a:latin typeface="Arial" charset="0"/>
              </a:rPr>
              <a:t>Reconocimiento y respuesta a NVB</a:t>
            </a:r>
          </a:p>
          <a:p>
            <a:pPr marL="171450" lvl="0" indent="-171450">
              <a:buFont typeface="Arial"/>
              <a:buChar char="•"/>
            </a:pPr>
            <a:r>
              <a:rPr lang="es-ES" dirty="0"/>
              <a:t>El presentador debe dar charlas de 2 minutos sobre el tema seleccionad</a:t>
            </a:r>
            <a:r>
              <a:rPr lang="en-GB" sz="1200" kern="1200" dirty="0">
                <a:solidFill>
                  <a:schemeClr val="tx1"/>
                </a:solidFill>
                <a:effectLst/>
                <a:latin typeface="Arial" charset="0"/>
              </a:rPr>
              <a:t>o</a:t>
            </a:r>
          </a:p>
          <a:p>
            <a:pPr marL="171450" lvl="0" indent="-171450">
              <a:buFont typeface="Arial"/>
              <a:buChar char="•"/>
            </a:pPr>
            <a:r>
              <a:rPr lang="en-GB" sz="1200" kern="1200" dirty="0">
                <a:solidFill>
                  <a:schemeClr val="tx1"/>
                </a:solidFill>
                <a:effectLst/>
                <a:latin typeface="Arial" charset="0"/>
              </a:rPr>
              <a:t>El grupo elige un comportamiento de la lista para representar.</a:t>
            </a:r>
          </a:p>
          <a:p>
            <a:pPr marL="171450" lvl="0" indent="-171450">
              <a:buFont typeface="Arial"/>
              <a:buChar char="•"/>
            </a:pPr>
            <a:r>
              <a:rPr lang="en-GB" sz="1200" kern="1200" dirty="0">
                <a:solidFill>
                  <a:schemeClr val="tx1"/>
                </a:solidFill>
                <a:effectLst/>
                <a:latin typeface="Arial" charset="0"/>
              </a:rPr>
              <a:t>El presentador debe intentar identificar tantos comportamientos como sea posible</a:t>
            </a:r>
          </a:p>
          <a:p>
            <a:pPr marL="171450" lvl="0" indent="-171450">
              <a:buFont typeface="Arial"/>
              <a:buChar char="•"/>
            </a:pPr>
            <a:r>
              <a:rPr lang="en-GB" sz="1200" kern="1200" dirty="0">
                <a:solidFill>
                  <a:schemeClr val="tx1"/>
                </a:solidFill>
                <a:effectLst/>
                <a:latin typeface="Arial" charset="0"/>
              </a:rPr>
              <a:t>Comentarios</a:t>
            </a:r>
          </a:p>
          <a:p>
            <a:r>
              <a:rPr lang="en-GB" sz="1200" kern="1200" dirty="0">
                <a:solidFill>
                  <a:schemeClr val="tx1"/>
                </a:solidFill>
                <a:effectLst/>
                <a:latin typeface="Arial" charset="0"/>
              </a:rPr>
              <a:t>Este ejercicio comienza pidiendo a los delegados que sugieran aspectos del comportamiento no verbal. </a:t>
            </a:r>
          </a:p>
          <a:p>
            <a:r>
              <a:rPr lang="en-GB" sz="1200" kern="1200" dirty="0">
                <a:solidFill>
                  <a:schemeClr val="tx1"/>
                </a:solidFill>
                <a:effectLst/>
                <a:latin typeface="Arial" charset="0"/>
              </a:rPr>
              <a:t> </a:t>
            </a:r>
          </a:p>
          <a:p>
            <a:r>
              <a:rPr lang="en-GB" sz="1200" kern="1200" dirty="0">
                <a:solidFill>
                  <a:schemeClr val="tx1"/>
                </a:solidFill>
                <a:effectLst/>
                <a:latin typeface="Arial" charset="0"/>
              </a:rPr>
              <a:t>A </a:t>
            </a:r>
            <a:r>
              <a:rPr lang="en-GB" sz="1200" kern="1200" dirty="0" err="1">
                <a:solidFill>
                  <a:schemeClr val="tx1"/>
                </a:solidFill>
                <a:effectLst/>
                <a:latin typeface="Arial" charset="0"/>
              </a:rPr>
              <a:t>continuación</a:t>
            </a:r>
            <a:r>
              <a:rPr lang="en-GB" sz="1200" kern="1200" dirty="0">
                <a:solidFill>
                  <a:schemeClr val="tx1"/>
                </a:solidFill>
                <a:effectLst/>
                <a:latin typeface="Arial" charset="0"/>
              </a:rPr>
              <a:t>, comienzan y practican para reconocer y reaccionar positivamente a la conducta no verbal en los alumnos. Cada persona se turna para hablar durante dos minutos sobre un </a:t>
            </a:r>
            <a:r>
              <a:rPr lang="en-GB" sz="1200" kern="1200" dirty="0" err="1">
                <a:solidFill>
                  <a:schemeClr val="tx1"/>
                </a:solidFill>
                <a:effectLst/>
                <a:latin typeface="Arial" charset="0"/>
              </a:rPr>
              <a:t>tema</a:t>
            </a:r>
            <a:r>
              <a:rPr lang="en-GB" sz="1200" kern="1200" dirty="0">
                <a:solidFill>
                  <a:schemeClr val="tx1"/>
                </a:solidFill>
                <a:effectLst/>
                <a:latin typeface="Arial" charset="0"/>
              </a:rPr>
              <a:t> </a:t>
            </a:r>
            <a:r>
              <a:rPr lang="en-GB" sz="1200" kern="1200" dirty="0" err="1">
                <a:solidFill>
                  <a:schemeClr val="tx1"/>
                </a:solidFill>
                <a:effectLst/>
                <a:latin typeface="Arial" charset="0"/>
              </a:rPr>
              <a:t>elegido</a:t>
            </a:r>
            <a:r>
              <a:rPr lang="en-GB" sz="1200" kern="1200" dirty="0">
                <a:solidFill>
                  <a:schemeClr val="tx1"/>
                </a:solidFill>
                <a:effectLst/>
                <a:latin typeface="Arial" charset="0"/>
              </a:rPr>
              <a:t> por el grupo. </a:t>
            </a:r>
          </a:p>
          <a:p>
            <a:r>
              <a:rPr lang="en-GB" sz="1200" kern="1200" dirty="0">
                <a:solidFill>
                  <a:schemeClr val="tx1"/>
                </a:solidFill>
                <a:effectLst/>
                <a:latin typeface="Arial" charset="0"/>
              </a:rPr>
              <a:t> </a:t>
            </a:r>
          </a:p>
          <a:p>
            <a:r>
              <a:rPr lang="en-GB" sz="1200" kern="1200" dirty="0">
                <a:solidFill>
                  <a:schemeClr val="tx1"/>
                </a:solidFill>
                <a:effectLst/>
                <a:latin typeface="Arial" charset="0"/>
              </a:rPr>
              <a:t>Los miembros del grupo que no </a:t>
            </a:r>
            <a:r>
              <a:rPr lang="en-GB" sz="1200" kern="1200" dirty="0" err="1">
                <a:solidFill>
                  <a:schemeClr val="tx1"/>
                </a:solidFill>
                <a:effectLst/>
                <a:latin typeface="Arial" charset="0"/>
              </a:rPr>
              <a:t>hagan</a:t>
            </a:r>
            <a:r>
              <a:rPr lang="en-GB" sz="1200" kern="1200" dirty="0">
                <a:solidFill>
                  <a:schemeClr val="tx1"/>
                </a:solidFill>
                <a:effectLst/>
                <a:latin typeface="Arial" charset="0"/>
              </a:rPr>
              <a:t> la presentación toman una tarjeta que especifica un comportamiento no verbal. Durante la charla, representarán ese comportamiento. </a:t>
            </a:r>
          </a:p>
          <a:p>
            <a:r>
              <a:rPr lang="en-GB" sz="1200" kern="1200" dirty="0">
                <a:solidFill>
                  <a:schemeClr val="tx1"/>
                </a:solidFill>
                <a:effectLst/>
                <a:latin typeface="Arial" charset="0"/>
              </a:rPr>
              <a:t> </a:t>
            </a:r>
          </a:p>
          <a:p>
            <a:r>
              <a:rPr lang="en-GB" sz="1200" kern="1200" dirty="0">
                <a:solidFill>
                  <a:schemeClr val="tx1"/>
                </a:solidFill>
                <a:effectLst/>
                <a:latin typeface="Arial" charset="0"/>
              </a:rPr>
              <a:t>Durante la charla, el presentador intentará identificar y recordar tantas conductas no verbales que el grupo haya mostrado como sea posible. También tratarán de usar su propio comportamiento no verbal para alentar a sus oyentes a cambiar cualquier comportamiento negativo.</a:t>
            </a:r>
          </a:p>
          <a:p>
            <a:r>
              <a:rPr lang="en-GB" sz="1200" kern="1200" dirty="0">
                <a:solidFill>
                  <a:schemeClr val="tx1"/>
                </a:solidFill>
                <a:effectLst/>
                <a:latin typeface="Arial" charset="0"/>
              </a:rPr>
              <a:t> </a:t>
            </a:r>
          </a:p>
          <a:p>
            <a:r>
              <a:rPr lang="en-GB" sz="1200" kern="1200" dirty="0">
                <a:solidFill>
                  <a:schemeClr val="tx1"/>
                </a:solidFill>
                <a:effectLst/>
                <a:latin typeface="Arial" charset="0"/>
              </a:rPr>
              <a:t>Después de la charla, el presentador describe los comportamientos no verbales que observó. Cada persona dirá qué comportamiento se especificó en su tarjeta. </a:t>
            </a:r>
          </a:p>
          <a:p>
            <a:r>
              <a:rPr lang="en-GB" sz="1200" kern="1200" dirty="0">
                <a:solidFill>
                  <a:schemeClr val="tx1"/>
                </a:solidFill>
                <a:effectLst/>
                <a:latin typeface="Arial" charset="0"/>
              </a:rPr>
              <a:t> </a:t>
            </a:r>
          </a:p>
          <a:p>
            <a:r>
              <a:rPr lang="en-GB" sz="1200" kern="1200" dirty="0">
                <a:solidFill>
                  <a:schemeClr val="tx1"/>
                </a:solidFill>
                <a:effectLst/>
                <a:latin typeface="Arial" charset="0"/>
              </a:rPr>
              <a:t>Los miembros del grupo también le proporcionarán comentarios al orador sobre si los comportamientos no verbales del orador </a:t>
            </a:r>
            <a:r>
              <a:rPr lang="en-GB" sz="1200" kern="1200" dirty="0" err="1">
                <a:solidFill>
                  <a:schemeClr val="tx1"/>
                </a:solidFill>
                <a:effectLst/>
                <a:latin typeface="Arial" charset="0"/>
              </a:rPr>
              <a:t>lograron</a:t>
            </a:r>
            <a:r>
              <a:rPr lang="en-GB" sz="1200" kern="1200" dirty="0">
                <a:solidFill>
                  <a:schemeClr val="tx1"/>
                </a:solidFill>
                <a:effectLst/>
                <a:latin typeface="Arial" charset="0"/>
              </a:rPr>
              <a:t> </a:t>
            </a:r>
            <a:r>
              <a:rPr lang="en-GB" sz="1200" kern="1200" dirty="0" err="1">
                <a:solidFill>
                  <a:schemeClr val="tx1"/>
                </a:solidFill>
                <a:effectLst/>
                <a:latin typeface="Arial" charset="0"/>
              </a:rPr>
              <a:t>influir</a:t>
            </a:r>
            <a:r>
              <a:rPr lang="en-GB" sz="1200" kern="1200" dirty="0">
                <a:solidFill>
                  <a:schemeClr val="tx1"/>
                </a:solidFill>
                <a:effectLst/>
                <a:latin typeface="Arial" charset="0"/>
              </a:rPr>
              <a:t> positivamente su comportamiento en el transcurso de la presentación. </a:t>
            </a:r>
          </a:p>
          <a:p>
            <a:endParaRPr lang="es-ES" dirty="0"/>
          </a:p>
        </p:txBody>
      </p:sp>
      <p:sp>
        <p:nvSpPr>
          <p:cNvPr id="4" name="Slide Number Placeholder 3"/>
          <p:cNvSpPr>
            <a:spLocks noGrp="1"/>
          </p:cNvSpPr>
          <p:nvPr>
            <p:ph type="sldNum" sz="quarter" idx="10"/>
          </p:nvPr>
        </p:nvSpPr>
        <p:spPr/>
        <p:txBody>
          <a:bodyPr/>
          <a:lstStyle/>
          <a:p>
            <a:pPr>
              <a:defRPr/>
            </a:pPr>
            <a:fld id="{F2DA3FC1-1089-46DB-9F25-4FCD4E0F8FBE}" type="slidenum">
              <a:rPr lang="en-GB" smtClean="0"/>
              <a:pPr>
                <a:defRPr/>
              </a:pPr>
              <a:t>10</a:t>
            </a:fld>
            <a:endParaRPr lang="es-ES"/>
          </a:p>
        </p:txBody>
      </p:sp>
    </p:spTree>
    <p:extLst>
      <p:ext uri="{BB962C8B-B14F-4D97-AF65-F5344CB8AC3E}">
        <p14:creationId xmlns:p14="http://schemas.microsoft.com/office/powerpoint/2010/main" val="35718181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2D96860B-5994-4C90-AA65-6E8174D96182}"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5C8D849E-E1C1-48EC-B6D5-8C958D8B5FD1}"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B50B151D-57CD-425D-A672-0D9FF107B6A9}" type="slidenum">
              <a:rPr lang="en-GB"/>
              <a:pPr>
                <a:defRPr/>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6416DABF-9863-49D8-8AEA-85ACD6B61AB5}" type="slidenum">
              <a:rPr lang="en-GB"/>
              <a:pPr>
                <a:defRPr/>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B6736F5D-BC53-45F0-98B9-C2B4ECECD916}" type="slidenum">
              <a:rPr lang="en-GB"/>
              <a:pPr>
                <a:defRPr/>
              </a:pPr>
              <a:t>‹#›</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23C048B1-320D-40FA-8091-A8544241392A}" type="slidenum">
              <a:rPr lang="en-GB"/>
              <a:pPr>
                <a:defRPr/>
              </a:pPr>
              <a:t>‹#›</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GB"/>
          </a:p>
        </p:txBody>
      </p:sp>
      <p:sp>
        <p:nvSpPr>
          <p:cNvPr id="7" name="Slide Number Placeholder 6"/>
          <p:cNvSpPr>
            <a:spLocks noGrp="1"/>
          </p:cNvSpPr>
          <p:nvPr>
            <p:ph type="sldNum" sz="quarter" idx="12"/>
          </p:nvPr>
        </p:nvSpPr>
        <p:spPr/>
        <p:txBody>
          <a:bodyPr/>
          <a:lstStyle>
            <a:lvl1pPr>
              <a:defRPr/>
            </a:lvl1pPr>
          </a:lstStyle>
          <a:p>
            <a:pPr>
              <a:defRPr/>
            </a:pPr>
            <a:fld id="{18442F75-5BD2-4C65-8555-8BE85971400B}" type="slidenum">
              <a:rPr lang="en-GB"/>
              <a:pPr>
                <a:defRPr/>
              </a:pPr>
              <a:t>‹#›</a:t>
            </a:fld>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en-GB"/>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GB"/>
          </a:p>
        </p:txBody>
      </p:sp>
      <p:sp>
        <p:nvSpPr>
          <p:cNvPr id="9" name="Slide Number Placeholder 8"/>
          <p:cNvSpPr>
            <a:spLocks noGrp="1"/>
          </p:cNvSpPr>
          <p:nvPr>
            <p:ph type="sldNum" sz="quarter" idx="12"/>
          </p:nvPr>
        </p:nvSpPr>
        <p:spPr/>
        <p:txBody>
          <a:bodyPr/>
          <a:lstStyle>
            <a:lvl1pPr>
              <a:defRPr/>
            </a:lvl1pPr>
          </a:lstStyle>
          <a:p>
            <a:pPr>
              <a:defRPr/>
            </a:pPr>
            <a:fld id="{8CD01AD3-5B0E-4B37-8127-CF0B487B429E}" type="slidenum">
              <a:rPr lang="en-GB"/>
              <a:pPr>
                <a:defRPr/>
              </a:pPr>
              <a:t>‹#›</a:t>
            </a:fld>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en-GB"/>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GB"/>
          </a:p>
        </p:txBody>
      </p:sp>
      <p:sp>
        <p:nvSpPr>
          <p:cNvPr id="5" name="Slide Number Placeholder 4"/>
          <p:cNvSpPr>
            <a:spLocks noGrp="1"/>
          </p:cNvSpPr>
          <p:nvPr>
            <p:ph type="sldNum" sz="quarter" idx="12"/>
          </p:nvPr>
        </p:nvSpPr>
        <p:spPr/>
        <p:txBody>
          <a:bodyPr/>
          <a:lstStyle>
            <a:lvl1pPr>
              <a:defRPr/>
            </a:lvl1pPr>
          </a:lstStyle>
          <a:p>
            <a:pPr>
              <a:defRPr/>
            </a:pPr>
            <a:fld id="{5FE9ED0D-29F8-4BF0-9AE7-F25F170C3F11}" type="slidenum">
              <a:rPr lang="en-GB"/>
              <a:pPr>
                <a:defRPr/>
              </a:pPr>
              <a:t>‹#›</a:t>
            </a:fld>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en-GB"/>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GB"/>
          </a:p>
        </p:txBody>
      </p:sp>
      <p:sp>
        <p:nvSpPr>
          <p:cNvPr id="4" name="Slide Number Placeholder 3"/>
          <p:cNvSpPr>
            <a:spLocks noGrp="1"/>
          </p:cNvSpPr>
          <p:nvPr>
            <p:ph type="sldNum" sz="quarter" idx="12"/>
          </p:nvPr>
        </p:nvSpPr>
        <p:spPr/>
        <p:txBody>
          <a:bodyPr/>
          <a:lstStyle>
            <a:lvl1pPr>
              <a:defRPr/>
            </a:lvl1pPr>
          </a:lstStyle>
          <a:p>
            <a:pPr>
              <a:defRPr/>
            </a:pPr>
            <a:fld id="{4B5AC63E-1321-4BD9-9298-950380CCD809}" type="slidenum">
              <a:rPr lang="en-GB"/>
              <a:pPr>
                <a:defRPr/>
              </a:pPr>
              <a:t>‹#›</a:t>
            </a:fld>
            <a:endParaRPr lang="en-GB"/>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GB"/>
          </a:p>
        </p:txBody>
      </p:sp>
      <p:sp>
        <p:nvSpPr>
          <p:cNvPr id="7" name="Slide Number Placeholder 6"/>
          <p:cNvSpPr>
            <a:spLocks noGrp="1"/>
          </p:cNvSpPr>
          <p:nvPr>
            <p:ph type="sldNum" sz="quarter" idx="12"/>
          </p:nvPr>
        </p:nvSpPr>
        <p:spPr/>
        <p:txBody>
          <a:bodyPr/>
          <a:lstStyle>
            <a:lvl1pPr>
              <a:defRPr/>
            </a:lvl1pPr>
          </a:lstStyle>
          <a:p>
            <a:pPr>
              <a:defRPr/>
            </a:pPr>
            <a:fld id="{6828717B-32C5-4165-B8DF-2ABBEB4AAD5E}"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a:xfrm>
            <a:off x="457200" y="1628800"/>
            <a:ext cx="8229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GB"/>
          </a:p>
        </p:txBody>
      </p:sp>
      <p:sp>
        <p:nvSpPr>
          <p:cNvPr id="7" name="Slide Number Placeholder 6"/>
          <p:cNvSpPr>
            <a:spLocks noGrp="1"/>
          </p:cNvSpPr>
          <p:nvPr>
            <p:ph type="sldNum" sz="quarter" idx="12"/>
          </p:nvPr>
        </p:nvSpPr>
        <p:spPr/>
        <p:txBody>
          <a:bodyPr/>
          <a:lstStyle>
            <a:lvl1pPr>
              <a:defRPr/>
            </a:lvl1pPr>
          </a:lstStyle>
          <a:p>
            <a:pPr>
              <a:defRPr/>
            </a:pPr>
            <a:fld id="{43C8554D-0BD2-418E-96D4-979401467FFE}" type="slidenum">
              <a:rPr lang="en-GB"/>
              <a:pPr>
                <a:defRPr/>
              </a:pPr>
              <a:t>‹#›</a:t>
            </a:fld>
            <a:endParaRPr lang="en-GB"/>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92EDA-4705-40CC-8789-CADDF6491E64}" type="slidenum">
              <a:rPr lang="en-GB"/>
              <a:pPr>
                <a:defRPr/>
              </a:pPr>
              <a:t>‹#›</a:t>
            </a:fld>
            <a:endParaRPr lang="en-GB"/>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98888AF3-90AF-4720-8FF3-EB367C6F1A2B}" type="slidenum">
              <a:rPr lang="en-GB"/>
              <a:pPr>
                <a:defRPr/>
              </a:pPr>
              <a:t>‹#›</a:t>
            </a:fld>
            <a:endParaRPr lang="en-GB"/>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68313" y="476250"/>
            <a:ext cx="8229600" cy="1371600"/>
          </a:xfrm>
        </p:spPr>
        <p:txBody>
          <a:bodyPr/>
          <a:lstStyle/>
          <a:p>
            <a:r>
              <a:rPr lang="en-US"/>
              <a:t>Click to edit Master title style</a:t>
            </a:r>
            <a:endParaRPr lang="en-GB"/>
          </a:p>
        </p:txBody>
      </p:sp>
      <p:sp>
        <p:nvSpPr>
          <p:cNvPr id="3" name="Text Placeholder 2"/>
          <p:cNvSpPr>
            <a:spLocks noGrp="1"/>
          </p:cNvSpPr>
          <p:nvPr>
            <p:ph type="body" sz="half" idx="1"/>
          </p:nvPr>
        </p:nvSpPr>
        <p:spPr>
          <a:xfrm>
            <a:off x="457200" y="1981200"/>
            <a:ext cx="40386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981200"/>
            <a:ext cx="40386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2"/>
          <p:cNvSpPr>
            <a:spLocks noGrp="1" noChangeArrowheads="1"/>
          </p:cNvSpPr>
          <p:nvPr>
            <p:ph type="ftr" sz="quarter" idx="10"/>
          </p:nvPr>
        </p:nvSpPr>
        <p:spPr>
          <a:xfrm>
            <a:off x="3124200" y="6356350"/>
            <a:ext cx="2895600" cy="365125"/>
          </a:xfrm>
          <a:prstGeom prst="rect">
            <a:avLst/>
          </a:prstGeom>
        </p:spPr>
        <p:txBody>
          <a:bodyPr/>
          <a:lstStyle>
            <a:lvl1pPr>
              <a:defRPr/>
            </a:lvl1pPr>
          </a:lstStyle>
          <a:p>
            <a:pPr>
              <a:defRPr/>
            </a:pPr>
            <a:endParaRPr lang="en-GB"/>
          </a:p>
        </p:txBody>
      </p:sp>
      <p:sp>
        <p:nvSpPr>
          <p:cNvPr id="6" name="Rectangle 3"/>
          <p:cNvSpPr>
            <a:spLocks noGrp="1" noChangeArrowheads="1"/>
          </p:cNvSpPr>
          <p:nvPr>
            <p:ph type="sldNum" sz="quarter" idx="11"/>
          </p:nvPr>
        </p:nvSpPr>
        <p:spPr/>
        <p:txBody>
          <a:bodyPr/>
          <a:lstStyle>
            <a:lvl1pPr>
              <a:defRPr/>
            </a:lvl1pPr>
          </a:lstStyle>
          <a:p>
            <a:pPr>
              <a:defRPr/>
            </a:pPr>
            <a:fld id="{6BF0FD55-2D85-4A01-9B6E-2EE03700F248}" type="slidenum">
              <a:rPr lang="en-GB"/>
              <a:pPr>
                <a:defRPr/>
              </a:pPr>
              <a:t>‹#›</a:t>
            </a:fld>
            <a:endParaRPr lang="en-GB"/>
          </a:p>
        </p:txBody>
      </p:sp>
      <p:sp>
        <p:nvSpPr>
          <p:cNvPr id="7" name="Date Placeholder 6"/>
          <p:cNvSpPr>
            <a:spLocks noGrp="1" noChangeArrowheads="1"/>
          </p:cNvSpPr>
          <p:nvPr>
            <p:ph type="dt" sz="half" idx="12"/>
          </p:nvPr>
        </p:nvSpPr>
        <p:spPr>
          <a:xfrm>
            <a:off x="457200" y="6356350"/>
            <a:ext cx="2133600" cy="365125"/>
          </a:xfrm>
          <a:prstGeom prst="rect">
            <a:avLst/>
          </a:prstGeom>
        </p:spPr>
        <p:txBody>
          <a:bodyPr/>
          <a:lstStyle>
            <a:lvl1pPr>
              <a:defRPr/>
            </a:lvl1pPr>
          </a:lstStyle>
          <a:p>
            <a:pPr>
              <a:defRPr/>
            </a:pPr>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C0D074F6-0271-435C-8E7C-D6D1753D04B0}"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en-GB"/>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85AEF405-C410-4B60-A865-877298680F5A}"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en-GB"/>
          </a:p>
        </p:txBody>
      </p:sp>
      <p:sp>
        <p:nvSpPr>
          <p:cNvPr id="8"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5420C57A-0776-4FF0-8D5C-331797499BE4}"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en-GB"/>
          </a:p>
        </p:txBody>
      </p:sp>
      <p:sp>
        <p:nvSpPr>
          <p:cNvPr id="4"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3DD3000-D8AF-42CC-B21B-5551A669D0BA}"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en-GB"/>
          </a:p>
        </p:txBody>
      </p:sp>
      <p:sp>
        <p:nvSpPr>
          <p:cNvPr id="3"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8E9D8E6-642D-4DEB-BCDF-9643ED99FE87}"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en-GB"/>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72945C87-FA51-4F94-B007-86786A8A9666}"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en-GB"/>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4B13730F-A79A-48AE-B0C6-9917F2ECFAB7}"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en-GB"/>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62E8DC70-75D8-D44D-AFE8-1AAC7BED38C6}" type="slidenum">
              <a:rPr lang="en-GB" smtClean="0"/>
              <a:pPr>
                <a:defRPr/>
              </a:pPr>
              <a:t>‹#›</a:t>
            </a:fld>
            <a:fld id="{62981954-E64C-6B43-9D41-F72900F46ADE}" type="slidenum">
              <a:rPr lang="en-GB" smtClean="0"/>
              <a:pPr>
                <a:defRPr/>
              </a:pPr>
              <a:t>‹#›</a:t>
            </a:fld>
            <a:endParaRPr lang="en-GB" dirty="0"/>
          </a:p>
        </p:txBody>
      </p:sp>
    </p:spTree>
  </p:cSld>
  <p:clrMap bg1="lt1" tx1="dk1" bg2="lt2" tx2="dk2" accent1="accent1" accent2="accent2" accent3="accent3" accent4="accent4" accent5="accent5" accent6="accent6" hlink="hlink" folHlink="folHlink"/>
  <p:sldLayoutIdLst>
    <p:sldLayoutId id="2147483821" r:id="rId1"/>
    <p:sldLayoutId id="2147483822" r:id="rId2"/>
    <p:sldLayoutId id="2147483823" r:id="rId3"/>
    <p:sldLayoutId id="2147483824" r:id="rId4"/>
    <p:sldLayoutId id="2147483825" r:id="rId5"/>
    <p:sldLayoutId id="2147483826" r:id="rId6"/>
    <p:sldLayoutId id="2147483827" r:id="rId7"/>
    <p:sldLayoutId id="2147483828" r:id="rId8"/>
    <p:sldLayoutId id="2147483829" r:id="rId9"/>
    <p:sldLayoutId id="2147483830" r:id="rId10"/>
    <p:sldLayoutId id="2147483831"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en-GB"/>
          </a:p>
        </p:txBody>
      </p:sp>
      <p:sp>
        <p:nvSpPr>
          <p:cNvPr id="2051"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D7412836-1691-44A1-B95B-515C2095E2D1}"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833" r:id="rId1"/>
    <p:sldLayoutId id="2147483834" r:id="rId2"/>
    <p:sldLayoutId id="2147483835" r:id="rId3"/>
    <p:sldLayoutId id="2147483836" r:id="rId4"/>
    <p:sldLayoutId id="2147483837" r:id="rId5"/>
    <p:sldLayoutId id="2147483838" r:id="rId6"/>
    <p:sldLayoutId id="2147483839" r:id="rId7"/>
    <p:sldLayoutId id="2147483840" r:id="rId8"/>
    <p:sldLayoutId id="2147483841" r:id="rId9"/>
    <p:sldLayoutId id="2147483842" r:id="rId10"/>
    <p:sldLayoutId id="2147483843" r:id="rId11"/>
    <p:sldLayoutId id="2147483844" r:id="rId12"/>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2708920"/>
            <a:ext cx="6400800" cy="1752600"/>
          </a:xfrm>
        </p:spPr>
        <p:txBody>
          <a:bodyPr>
            <a:normAutofit lnSpcReduction="10000"/>
          </a:bodyPr>
          <a:lstStyle/>
          <a:p>
            <a:r>
              <a:rPr lang="en-US" sz="4000" b="1" dirty="0"/>
              <a:t>Habilidades de formación</a:t>
            </a:r>
            <a:endParaRPr lang="es-ES" sz="4000" dirty="0">
              <a:solidFill>
                <a:schemeClr val="bg1">
                  <a:lumMod val="65000"/>
                </a:schemeClr>
              </a:solidFill>
            </a:endParaRPr>
          </a:p>
          <a:p>
            <a:r>
              <a:rPr lang="en-US" dirty="0">
                <a:solidFill>
                  <a:schemeClr val="bg1">
                    <a:lumMod val="65000"/>
                  </a:schemeClr>
                </a:solidFill>
              </a:rPr>
              <a:t>Sesión 1.2.5</a:t>
            </a:r>
          </a:p>
          <a:p>
            <a:r>
              <a:rPr lang="en-US" dirty="0">
                <a:solidFill>
                  <a:schemeClr val="bg1">
                    <a:lumMod val="65000"/>
                  </a:schemeClr>
                </a:solidFill>
              </a:rPr>
              <a:t>Comunicación verbal/no verbal</a:t>
            </a:r>
            <a:endParaRPr lang="es-ES" dirty="0">
              <a:solidFill>
                <a:schemeClr val="bg1">
                  <a:lumMod val="65000"/>
                </a:schemeClr>
              </a:solidFill>
            </a:endParaRPr>
          </a:p>
        </p:txBody>
      </p:sp>
      <p:pic>
        <p:nvPicPr>
          <p:cNvPr id="7" name="Picture 6" descr="Z:\0_C-PROC\0_Admin\Funded EU+COE - Implemented COE quadri.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39652" y="197312"/>
            <a:ext cx="6264696" cy="1584176"/>
          </a:xfrm>
          <a:prstGeom prst="rect">
            <a:avLst/>
          </a:prstGeom>
          <a:noFill/>
          <a:ln>
            <a:noFill/>
          </a:ln>
        </p:spPr>
      </p:pic>
      <p:sp>
        <p:nvSpPr>
          <p:cNvPr id="4" name="Slide Number Placeholder 3"/>
          <p:cNvSpPr>
            <a:spLocks noGrp="1"/>
          </p:cNvSpPr>
          <p:nvPr>
            <p:ph type="sldNum" sz="quarter" idx="12"/>
          </p:nvPr>
        </p:nvSpPr>
        <p:spPr/>
        <p:txBody>
          <a:bodyPr/>
          <a:lstStyle/>
          <a:p>
            <a:pPr>
              <a:defRPr/>
            </a:pPr>
            <a:fld id="{2D96860B-5994-4C90-AA65-6E8174D96182}" type="slidenum">
              <a:rPr lang="en-GB" smtClean="0"/>
              <a:pPr>
                <a:defRPr/>
              </a:pPr>
              <a:t>1</a:t>
            </a:fld>
            <a:endParaRPr lang="es-ES" dirty="0"/>
          </a:p>
        </p:txBody>
      </p:sp>
    </p:spTree>
    <p:extLst>
      <p:ext uri="{BB962C8B-B14F-4D97-AF65-F5344CB8AC3E}">
        <p14:creationId xmlns:p14="http://schemas.microsoft.com/office/powerpoint/2010/main" val="37615228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6768752" cy="648072"/>
          </a:xfrm>
        </p:spPr>
        <p:txBody>
          <a:bodyPr/>
          <a:lstStyle/>
          <a:p>
            <a:r>
              <a:rPr lang="en-US" b="1" dirty="0"/>
              <a:t>Ejercicio de conducta no verbal</a:t>
            </a:r>
            <a:endParaRPr lang="es-ES" b="1" dirty="0"/>
          </a:p>
        </p:txBody>
      </p:sp>
      <p:sp>
        <p:nvSpPr>
          <p:cNvPr id="3" name="Content Placeholder 2"/>
          <p:cNvSpPr>
            <a:spLocks noGrp="1"/>
          </p:cNvSpPr>
          <p:nvPr>
            <p:ph idx="1"/>
          </p:nvPr>
        </p:nvSpPr>
        <p:spPr>
          <a:xfrm>
            <a:off x="1619672" y="1916832"/>
            <a:ext cx="7200800" cy="4752528"/>
          </a:xfrm>
        </p:spPr>
        <p:txBody>
          <a:bodyPr/>
          <a:lstStyle/>
          <a:p>
            <a:pPr marL="0" indent="0">
              <a:buNone/>
            </a:pPr>
            <a:r>
              <a:rPr lang="en-US" b="1" dirty="0"/>
              <a:t>Reconocimiento y respuesta a NVB</a:t>
            </a:r>
          </a:p>
          <a:p>
            <a:r>
              <a:rPr lang="es-ES" dirty="0"/>
              <a:t>El p</a:t>
            </a:r>
            <a:r>
              <a:rPr dirty="0" err="1"/>
              <a:t>resentador</a:t>
            </a:r>
            <a:r>
              <a:rPr dirty="0"/>
              <a:t> </a:t>
            </a:r>
            <a:r>
              <a:rPr lang="es-ES" dirty="0"/>
              <a:t>debe dar </a:t>
            </a:r>
            <a:r>
              <a:rPr dirty="0" err="1"/>
              <a:t>charlas</a:t>
            </a:r>
            <a:r>
              <a:rPr dirty="0"/>
              <a:t> de 2 minutos sobre el </a:t>
            </a:r>
            <a:r>
              <a:rPr dirty="0" err="1"/>
              <a:t>tema</a:t>
            </a:r>
            <a:r>
              <a:rPr dirty="0"/>
              <a:t> </a:t>
            </a:r>
            <a:r>
              <a:rPr lang="es-ES" dirty="0"/>
              <a:t>seleccionado</a:t>
            </a:r>
            <a:endParaRPr dirty="0"/>
          </a:p>
          <a:p>
            <a:r>
              <a:rPr dirty="0"/>
              <a:t>El grupo elige un comportamiento de la lista para representar.</a:t>
            </a:r>
          </a:p>
          <a:p>
            <a:r>
              <a:rPr dirty="0"/>
              <a:t>El presentador debe intentar identificar tantos comportamientos como sea posible</a:t>
            </a:r>
          </a:p>
          <a:p>
            <a:r>
              <a:rPr dirty="0"/>
              <a:t>Comentarios</a:t>
            </a:r>
          </a:p>
        </p:txBody>
      </p:sp>
      <p:pic>
        <p:nvPicPr>
          <p:cNvPr id="4" name="Picture 3"/>
          <p:cNvPicPr>
            <a:picLocks noChangeAspect="1"/>
          </p:cNvPicPr>
          <p:nvPr/>
        </p:nvPicPr>
        <p:blipFill>
          <a:blip r:embed="rId3"/>
          <a:stretch>
            <a:fillRect/>
          </a:stretch>
        </p:blipFill>
        <p:spPr>
          <a:xfrm>
            <a:off x="7227168" y="0"/>
            <a:ext cx="1916832" cy="1916832"/>
          </a:xfrm>
          <a:prstGeom prst="rect">
            <a:avLst/>
          </a:prstGeom>
        </p:spPr>
      </p:pic>
      <p:pic>
        <p:nvPicPr>
          <p:cNvPr id="5" name="Picture 4"/>
          <p:cNvPicPr>
            <a:picLocks noChangeAspect="1"/>
          </p:cNvPicPr>
          <p:nvPr/>
        </p:nvPicPr>
        <p:blipFill>
          <a:blip r:embed="rId4"/>
          <a:stretch>
            <a:fillRect/>
          </a:stretch>
        </p:blipFill>
        <p:spPr>
          <a:xfrm>
            <a:off x="0" y="5157192"/>
            <a:ext cx="1700808" cy="1700808"/>
          </a:xfrm>
          <a:prstGeom prst="rect">
            <a:avLst/>
          </a:prstGeom>
        </p:spPr>
      </p:pic>
    </p:spTree>
    <p:extLst>
      <p:ext uri="{BB962C8B-B14F-4D97-AF65-F5344CB8AC3E}">
        <p14:creationId xmlns:p14="http://schemas.microsoft.com/office/powerpoint/2010/main" val="29684481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375254"/>
            <a:ext cx="8229600" cy="1042384"/>
          </a:xfrm>
        </p:spPr>
        <p:txBody>
          <a:bodyPr>
            <a:normAutofit/>
          </a:bodyPr>
          <a:lstStyle/>
          <a:p>
            <a:r>
              <a:rPr lang="en-US" b="1" dirty="0"/>
              <a:t>Objetivos de la sesión</a:t>
            </a:r>
            <a:endParaRPr lang="es-ES" b="1" dirty="0"/>
          </a:p>
        </p:txBody>
      </p:sp>
      <p:sp>
        <p:nvSpPr>
          <p:cNvPr id="5" name="Rectangle 3"/>
          <p:cNvSpPr>
            <a:spLocks noGrp="1" noChangeArrowheads="1"/>
          </p:cNvSpPr>
          <p:nvPr>
            <p:ph idx="1"/>
          </p:nvPr>
        </p:nvSpPr>
        <p:spPr/>
        <p:txBody>
          <a:bodyPr>
            <a:normAutofit/>
          </a:bodyPr>
          <a:lstStyle/>
          <a:p>
            <a:pPr marL="0" indent="0">
              <a:lnSpc>
                <a:spcPct val="90000"/>
              </a:lnSpc>
              <a:buNone/>
            </a:pPr>
            <a:r>
              <a:rPr lang="en-GB" sz="2800" dirty="0"/>
              <a:t>Al final de estas sesiones, los delegados podrán:</a:t>
            </a:r>
          </a:p>
          <a:p>
            <a:pPr eaLnBrk="1" hangingPunct="1">
              <a:lnSpc>
                <a:spcPct val="90000"/>
              </a:lnSpc>
            </a:pPr>
            <a:r>
              <a:rPr lang="en-GB" sz="2800" dirty="0"/>
              <a:t>Demostrar técnicas mejoradas de voz, gesto y contacto visual </a:t>
            </a:r>
          </a:p>
          <a:p>
            <a:pPr eaLnBrk="1" hangingPunct="1">
              <a:lnSpc>
                <a:spcPct val="90000"/>
              </a:lnSpc>
            </a:pPr>
            <a:r>
              <a:rPr lang="en-GB" sz="2800" dirty="0"/>
              <a:t>Involucrar a su audiencia y mantener la atención</a:t>
            </a:r>
          </a:p>
        </p:txBody>
      </p:sp>
      <p:pic>
        <p:nvPicPr>
          <p:cNvPr id="6" name="Picture 5"/>
          <p:cNvPicPr>
            <a:picLocks noChangeAspect="1"/>
          </p:cNvPicPr>
          <p:nvPr/>
        </p:nvPicPr>
        <p:blipFill>
          <a:blip r:embed="rId3"/>
          <a:stretch>
            <a:fillRect/>
          </a:stretch>
        </p:blipFill>
        <p:spPr>
          <a:xfrm>
            <a:off x="0" y="4593166"/>
            <a:ext cx="3279387" cy="2182283"/>
          </a:xfrm>
          <a:prstGeom prst="rect">
            <a:avLst/>
          </a:prstGeom>
        </p:spPr>
      </p:pic>
    </p:spTree>
    <p:extLst>
      <p:ext uri="{BB962C8B-B14F-4D97-AF65-F5344CB8AC3E}">
        <p14:creationId xmlns:p14="http://schemas.microsoft.com/office/powerpoint/2010/main" val="36461683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Imagen de signo de interrogación">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3081793" cy="923330"/>
          </a:xfrm>
          <a:prstGeom prst="rect">
            <a:avLst/>
          </a:prstGeom>
          <a:noFill/>
        </p:spPr>
        <p:txBody>
          <a:bodyPr wrap="none" rtlCol="0">
            <a:spAutoFit/>
          </a:bodyPr>
          <a:lstStyle/>
          <a:p>
            <a:r>
              <a:rPr lang="en-GB" sz="5400" b="1" dirty="0"/>
              <a:t>Preguntas</a:t>
            </a:r>
            <a:endParaRPr lang="es-ES" sz="5400" b="1" dirty="0"/>
          </a:p>
        </p:txBody>
      </p:sp>
    </p:spTree>
    <p:extLst>
      <p:ext uri="{BB962C8B-B14F-4D97-AF65-F5344CB8AC3E}">
        <p14:creationId xmlns:p14="http://schemas.microsoft.com/office/powerpoint/2010/main" val="36654802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375254"/>
            <a:ext cx="8229600" cy="1042384"/>
          </a:xfrm>
        </p:spPr>
        <p:txBody>
          <a:bodyPr>
            <a:normAutofit/>
          </a:bodyPr>
          <a:lstStyle/>
          <a:p>
            <a:r>
              <a:rPr lang="en-US" b="1" dirty="0"/>
              <a:t>Objetivos de la sesión</a:t>
            </a:r>
            <a:endParaRPr lang="es-ES" b="1" dirty="0"/>
          </a:p>
        </p:txBody>
      </p:sp>
      <p:sp>
        <p:nvSpPr>
          <p:cNvPr id="5" name="Rectangle 3"/>
          <p:cNvSpPr>
            <a:spLocks noGrp="1" noChangeArrowheads="1"/>
          </p:cNvSpPr>
          <p:nvPr>
            <p:ph idx="1"/>
          </p:nvPr>
        </p:nvSpPr>
        <p:spPr/>
        <p:txBody>
          <a:bodyPr>
            <a:normAutofit/>
          </a:bodyPr>
          <a:lstStyle/>
          <a:p>
            <a:pPr marL="0" indent="0">
              <a:lnSpc>
                <a:spcPct val="90000"/>
              </a:lnSpc>
              <a:buNone/>
            </a:pPr>
            <a:r>
              <a:rPr lang="en-GB" sz="2800" dirty="0"/>
              <a:t>Al final de estas sesiones, los delegados podrán:</a:t>
            </a:r>
          </a:p>
          <a:p>
            <a:pPr eaLnBrk="1" hangingPunct="1">
              <a:lnSpc>
                <a:spcPct val="90000"/>
              </a:lnSpc>
            </a:pPr>
            <a:r>
              <a:rPr lang="en-GB" sz="2800" dirty="0"/>
              <a:t>Demostrar técnicas mejoradas de voz, gesto y contacto visual </a:t>
            </a:r>
          </a:p>
          <a:p>
            <a:pPr eaLnBrk="1" hangingPunct="1">
              <a:lnSpc>
                <a:spcPct val="90000"/>
              </a:lnSpc>
            </a:pPr>
            <a:r>
              <a:rPr lang="en-GB" sz="2800" dirty="0"/>
              <a:t>Involucrar a su audiencia y mantener la atención</a:t>
            </a:r>
          </a:p>
        </p:txBody>
      </p:sp>
      <p:pic>
        <p:nvPicPr>
          <p:cNvPr id="6" name="Picture 5"/>
          <p:cNvPicPr>
            <a:picLocks noChangeAspect="1"/>
          </p:cNvPicPr>
          <p:nvPr/>
        </p:nvPicPr>
        <p:blipFill>
          <a:blip r:embed="rId3"/>
          <a:stretch>
            <a:fillRect/>
          </a:stretch>
        </p:blipFill>
        <p:spPr>
          <a:xfrm>
            <a:off x="0" y="4593166"/>
            <a:ext cx="3279387" cy="2182283"/>
          </a:xfrm>
          <a:prstGeom prst="rect">
            <a:avLst/>
          </a:prstGeom>
        </p:spPr>
      </p:pic>
    </p:spTree>
    <p:extLst>
      <p:ext uri="{BB962C8B-B14F-4D97-AF65-F5344CB8AC3E}">
        <p14:creationId xmlns:p14="http://schemas.microsoft.com/office/powerpoint/2010/main" val="20029539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28625" y="500063"/>
            <a:ext cx="8229600" cy="1056729"/>
          </a:xfrm>
          <a:noFill/>
        </p:spPr>
        <p:txBody>
          <a:bodyPr/>
          <a:lstStyle/>
          <a:p>
            <a:pPr eaLnBrk="1" hangingPunct="1"/>
            <a:r>
              <a:rPr lang="en-GB" b="1" dirty="0"/>
              <a:t>Ejercicios</a:t>
            </a:r>
          </a:p>
        </p:txBody>
      </p:sp>
      <p:sp>
        <p:nvSpPr>
          <p:cNvPr id="23555" name="Rectangle 3"/>
          <p:cNvSpPr>
            <a:spLocks noGrp="1" noChangeArrowheads="1"/>
          </p:cNvSpPr>
          <p:nvPr>
            <p:ph idx="1"/>
          </p:nvPr>
        </p:nvSpPr>
        <p:spPr/>
        <p:txBody>
          <a:bodyPr/>
          <a:lstStyle/>
          <a:p>
            <a:pPr eaLnBrk="1" hangingPunct="1"/>
            <a:r>
              <a:rPr dirty="0"/>
              <a:t>Lectura</a:t>
            </a:r>
          </a:p>
          <a:p>
            <a:pPr eaLnBrk="1" hangingPunct="1"/>
            <a:r>
              <a:rPr dirty="0"/>
              <a:t>Voz y gestos</a:t>
            </a:r>
          </a:p>
          <a:p>
            <a:pPr eaLnBrk="1" hangingPunct="1"/>
            <a:r>
              <a:rPr dirty="0"/>
              <a:t>Contacto visual</a:t>
            </a:r>
          </a:p>
          <a:p>
            <a:pPr eaLnBrk="1" hangingPunct="1"/>
            <a:r>
              <a:rPr dirty="0"/>
              <a:t>Comportamiento no verbal</a:t>
            </a:r>
          </a:p>
          <a:p>
            <a:pPr eaLnBrk="1" hangingPunct="1"/>
            <a:endParaRPr lang="es-ES" dirty="0"/>
          </a:p>
        </p:txBody>
      </p:sp>
      <p:sp>
        <p:nvSpPr>
          <p:cNvPr id="27650" name="Slide Number Placeholder 4"/>
          <p:cNvSpPr>
            <a:spLocks noGrp="1"/>
          </p:cNvSpPr>
          <p:nvPr>
            <p:ph type="sldNum" sz="quarter" idx="4294967295"/>
          </p:nvPr>
        </p:nvSpPr>
        <p:spPr>
          <a:xfrm>
            <a:off x="6553200" y="6356350"/>
            <a:ext cx="2133600" cy="365125"/>
          </a:xfrm>
        </p:spPr>
        <p:txBody>
          <a:bodyPr/>
          <a:lstStyle/>
          <a:p>
            <a:pPr>
              <a:defRPr/>
            </a:pPr>
            <a:fld id="{E8CEEBB3-0883-4CAD-A302-196DC154024D}" type="slidenum">
              <a:rPr lang="en-GB" smtClean="0"/>
              <a:pPr>
                <a:defRPr/>
              </a:pPr>
              <a:t>3</a:t>
            </a:fld>
            <a:endParaRPr lang="es-ES"/>
          </a:p>
        </p:txBody>
      </p:sp>
    </p:spTree>
    <p:extLst>
      <p:ext uri="{BB962C8B-B14F-4D97-AF65-F5344CB8AC3E}">
        <p14:creationId xmlns:p14="http://schemas.microsoft.com/office/powerpoint/2010/main" val="30294708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Reglas del ejercicio</a:t>
            </a:r>
            <a:endParaRPr lang="es-ES" b="1" dirty="0"/>
          </a:p>
        </p:txBody>
      </p:sp>
      <p:sp>
        <p:nvSpPr>
          <p:cNvPr id="3" name="Content Placeholder 2"/>
          <p:cNvSpPr>
            <a:spLocks noGrp="1"/>
          </p:cNvSpPr>
          <p:nvPr>
            <p:ph idx="1"/>
          </p:nvPr>
        </p:nvSpPr>
        <p:spPr>
          <a:xfrm>
            <a:off x="457200" y="1196752"/>
            <a:ext cx="8229600" cy="4525963"/>
          </a:xfrm>
        </p:spPr>
        <p:txBody>
          <a:bodyPr/>
          <a:lstStyle/>
          <a:p>
            <a:pPr marL="171450" lvl="0" indent="-171450">
              <a:buFont typeface="Arial"/>
              <a:buChar char="•"/>
            </a:pPr>
            <a:r>
              <a:rPr lang="en-GB" sz="2800" dirty="0" err="1"/>
              <a:t>Sitúese</a:t>
            </a:r>
            <a:r>
              <a:rPr lang="en-GB" sz="2800" dirty="0"/>
              <a:t> de pie y de </a:t>
            </a:r>
            <a:r>
              <a:rPr lang="en-GB" sz="2800" dirty="0" err="1"/>
              <a:t>frente</a:t>
            </a:r>
            <a:r>
              <a:rPr lang="en-GB" sz="2800" dirty="0"/>
              <a:t> al </a:t>
            </a:r>
            <a:r>
              <a:rPr lang="en-GB" sz="2800" dirty="0" err="1"/>
              <a:t>grupo</a:t>
            </a:r>
            <a:r>
              <a:rPr lang="en-GB" sz="2800" dirty="0"/>
              <a:t> </a:t>
            </a:r>
            <a:r>
              <a:rPr lang="en-GB" sz="2800" dirty="0" err="1"/>
              <a:t>cuando</a:t>
            </a:r>
            <a:r>
              <a:rPr lang="en-GB" sz="2800" dirty="0"/>
              <a:t> sea </a:t>
            </a:r>
            <a:r>
              <a:rPr lang="en-GB" sz="2800" dirty="0" err="1"/>
              <a:t>su</a:t>
            </a:r>
            <a:r>
              <a:rPr lang="en-GB" sz="2800" dirty="0"/>
              <a:t> </a:t>
            </a:r>
            <a:r>
              <a:rPr lang="en-GB" sz="2800" dirty="0" err="1"/>
              <a:t>turno</a:t>
            </a:r>
            <a:r>
              <a:rPr lang="en-GB" sz="2800" dirty="0"/>
              <a:t> de </a:t>
            </a:r>
            <a:r>
              <a:rPr lang="en-GB" sz="2800" dirty="0" err="1"/>
              <a:t>participar</a:t>
            </a:r>
            <a:r>
              <a:rPr lang="en-GB" sz="2800" dirty="0"/>
              <a:t> </a:t>
            </a:r>
            <a:r>
              <a:rPr lang="en-GB" sz="2800" dirty="0" err="1"/>
              <a:t>en</a:t>
            </a:r>
            <a:r>
              <a:rPr lang="en-GB" sz="2800" dirty="0"/>
              <a:t> el </a:t>
            </a:r>
            <a:r>
              <a:rPr lang="en-GB" sz="2800" dirty="0" err="1"/>
              <a:t>ejercicio</a:t>
            </a:r>
            <a:endParaRPr lang="en-GB" sz="2800" dirty="0"/>
          </a:p>
          <a:p>
            <a:pPr marL="171450" lvl="0" indent="-171450" algn="just">
              <a:buFont typeface="Arial"/>
              <a:buChar char="•"/>
            </a:pPr>
            <a:r>
              <a:rPr sz="2800" dirty="0" err="1"/>
              <a:t>Cuanto</a:t>
            </a:r>
            <a:r>
              <a:rPr lang="es-ES" sz="2800" dirty="0"/>
              <a:t>s</a:t>
            </a:r>
            <a:r>
              <a:rPr sz="2800" dirty="0"/>
              <a:t> más </a:t>
            </a:r>
            <a:r>
              <a:rPr sz="2800" dirty="0" err="1"/>
              <a:t>esfuerzos</a:t>
            </a:r>
            <a:r>
              <a:rPr sz="2800" dirty="0"/>
              <a:t> </a:t>
            </a:r>
            <a:r>
              <a:rPr sz="2800" dirty="0" err="1"/>
              <a:t>dedique</a:t>
            </a:r>
            <a:r>
              <a:rPr sz="2800" dirty="0"/>
              <a:t> a los ejercicios, </a:t>
            </a:r>
            <a:r>
              <a:rPr sz="2800" dirty="0" err="1"/>
              <a:t>más</a:t>
            </a:r>
            <a:r>
              <a:rPr sz="2800" dirty="0"/>
              <a:t> </a:t>
            </a:r>
            <a:r>
              <a:rPr sz="2800" dirty="0" err="1"/>
              <a:t>obtendrá</a:t>
            </a:r>
            <a:r>
              <a:rPr sz="2800" dirty="0"/>
              <a:t> de ellos</a:t>
            </a:r>
          </a:p>
          <a:p>
            <a:pPr marL="171450" lvl="0" indent="-171450" algn="just">
              <a:buFont typeface="Arial"/>
              <a:buChar char="•"/>
            </a:pPr>
            <a:r>
              <a:rPr sz="2800" dirty="0"/>
              <a:t>Ha</a:t>
            </a:r>
            <a:r>
              <a:rPr lang="es-ES" sz="2800" dirty="0" err="1"/>
              <a:t>ga</a:t>
            </a:r>
            <a:r>
              <a:rPr sz="2800" dirty="0"/>
              <a:t> que </a:t>
            </a:r>
            <a:r>
              <a:rPr lang="es-ES" sz="2800" dirty="0"/>
              <a:t>s</a:t>
            </a:r>
            <a:r>
              <a:rPr sz="2800" dirty="0"/>
              <a:t>us comentarios sean honestos, útiles y con tacto.  </a:t>
            </a:r>
          </a:p>
          <a:p>
            <a:pPr marL="171450" lvl="0" indent="-171450" algn="just">
              <a:buFont typeface="Arial"/>
              <a:buChar char="•"/>
            </a:pPr>
            <a:r>
              <a:rPr sz="2800" dirty="0"/>
              <a:t>Di</a:t>
            </a:r>
            <a:r>
              <a:rPr lang="es-ES" sz="2800" dirty="0" err="1"/>
              <a:t>ga</a:t>
            </a:r>
            <a:r>
              <a:rPr sz="2800" dirty="0"/>
              <a:t> al grupo </a:t>
            </a:r>
            <a:r>
              <a:rPr sz="2800" dirty="0" err="1"/>
              <a:t>si</a:t>
            </a:r>
            <a:r>
              <a:rPr sz="2800" dirty="0"/>
              <a:t> </a:t>
            </a:r>
            <a:r>
              <a:rPr sz="2800" dirty="0" err="1"/>
              <a:t>está</a:t>
            </a:r>
            <a:r>
              <a:rPr sz="2800" dirty="0"/>
              <a:t> trabajando en algo en particular (contacto visual o titubeos, etc.) para que </a:t>
            </a:r>
            <a:r>
              <a:rPr sz="2800" dirty="0" err="1"/>
              <a:t>pueda</a:t>
            </a:r>
            <a:r>
              <a:rPr sz="2800" dirty="0"/>
              <a:t> dar su opinión específica al respecto </a:t>
            </a:r>
          </a:p>
          <a:p>
            <a:pPr marL="171450" lvl="0" indent="-171450" algn="just">
              <a:buFont typeface="Arial"/>
              <a:buChar char="•"/>
            </a:pPr>
            <a:r>
              <a:rPr sz="2800" dirty="0" err="1"/>
              <a:t>Pregunt</a:t>
            </a:r>
            <a:r>
              <a:rPr lang="es-ES" sz="2800" dirty="0"/>
              <a:t>e</a:t>
            </a:r>
            <a:r>
              <a:rPr sz="2800" dirty="0"/>
              <a:t> si tienen alguna pregunta</a:t>
            </a:r>
          </a:p>
          <a:p>
            <a:pPr marL="171450" indent="-171450" algn="just">
              <a:buFont typeface="Arial"/>
              <a:buChar char="•"/>
            </a:pPr>
            <a:r>
              <a:rPr sz="2800" dirty="0"/>
              <a:t>¡</a:t>
            </a:r>
            <a:r>
              <a:rPr lang="es-ES" sz="2800" dirty="0"/>
              <a:t>Diviértase</a:t>
            </a:r>
            <a:r>
              <a:rPr sz="2800" dirty="0"/>
              <a:t>! </a:t>
            </a:r>
          </a:p>
          <a:p>
            <a:pPr algn="just"/>
            <a:endParaRPr lang="es-ES" dirty="0"/>
          </a:p>
        </p:txBody>
      </p:sp>
    </p:spTree>
    <p:extLst>
      <p:ext uri="{BB962C8B-B14F-4D97-AF65-F5344CB8AC3E}">
        <p14:creationId xmlns:p14="http://schemas.microsoft.com/office/powerpoint/2010/main" val="21363344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6768752" cy="648072"/>
          </a:xfrm>
        </p:spPr>
        <p:txBody>
          <a:bodyPr/>
          <a:lstStyle/>
          <a:p>
            <a:r>
              <a:rPr lang="en-US" b="1" dirty="0"/>
              <a:t>Ejercicio de lectura 1</a:t>
            </a:r>
            <a:endParaRPr lang="es-ES" b="1" dirty="0"/>
          </a:p>
        </p:txBody>
      </p:sp>
      <p:sp>
        <p:nvSpPr>
          <p:cNvPr id="3" name="Content Placeholder 2"/>
          <p:cNvSpPr>
            <a:spLocks noGrp="1"/>
          </p:cNvSpPr>
          <p:nvPr>
            <p:ph idx="1"/>
          </p:nvPr>
        </p:nvSpPr>
        <p:spPr>
          <a:xfrm>
            <a:off x="2339752" y="1268760"/>
            <a:ext cx="4032448" cy="5445224"/>
          </a:xfrm>
        </p:spPr>
        <p:txBody>
          <a:bodyPr/>
          <a:lstStyle/>
          <a:p>
            <a:pPr marL="0" indent="0">
              <a:buNone/>
            </a:pPr>
            <a:r>
              <a:rPr lang="en-US" b="1" dirty="0"/>
              <a:t>Asuntos de debate</a:t>
            </a:r>
          </a:p>
          <a:p>
            <a:r>
              <a:rPr lang="es-ES" dirty="0"/>
              <a:t>Ritmo</a:t>
            </a:r>
            <a:endParaRPr dirty="0"/>
          </a:p>
          <a:p>
            <a:r>
              <a:rPr dirty="0"/>
              <a:t>Tono</a:t>
            </a:r>
          </a:p>
          <a:p>
            <a:r>
              <a:rPr dirty="0"/>
              <a:t>Variedad</a:t>
            </a:r>
          </a:p>
          <a:p>
            <a:r>
              <a:rPr dirty="0"/>
              <a:t>Puntuación</a:t>
            </a:r>
          </a:p>
          <a:p>
            <a:r>
              <a:rPr dirty="0"/>
              <a:t>Emoción</a:t>
            </a:r>
          </a:p>
          <a:p>
            <a:r>
              <a:rPr dirty="0"/>
              <a:t>Pausas</a:t>
            </a:r>
          </a:p>
          <a:p>
            <a:r>
              <a:rPr dirty="0"/>
              <a:t>Volumen</a:t>
            </a:r>
          </a:p>
          <a:p>
            <a:r>
              <a:rPr dirty="0"/>
              <a:t>Palabras extra</a:t>
            </a:r>
          </a:p>
        </p:txBody>
      </p:sp>
      <p:pic>
        <p:nvPicPr>
          <p:cNvPr id="4" name="Picture 3"/>
          <p:cNvPicPr>
            <a:picLocks noChangeAspect="1"/>
          </p:cNvPicPr>
          <p:nvPr/>
        </p:nvPicPr>
        <p:blipFill>
          <a:blip r:embed="rId3"/>
          <a:stretch>
            <a:fillRect/>
          </a:stretch>
        </p:blipFill>
        <p:spPr>
          <a:xfrm>
            <a:off x="7227168" y="0"/>
            <a:ext cx="1916832" cy="1916832"/>
          </a:xfrm>
          <a:prstGeom prst="rect">
            <a:avLst/>
          </a:prstGeom>
        </p:spPr>
      </p:pic>
      <p:pic>
        <p:nvPicPr>
          <p:cNvPr id="5" name="Picture 4"/>
          <p:cNvPicPr>
            <a:picLocks noChangeAspect="1"/>
          </p:cNvPicPr>
          <p:nvPr/>
        </p:nvPicPr>
        <p:blipFill>
          <a:blip r:embed="rId4"/>
          <a:stretch>
            <a:fillRect/>
          </a:stretch>
        </p:blipFill>
        <p:spPr>
          <a:xfrm>
            <a:off x="107504" y="4523481"/>
            <a:ext cx="2444971" cy="2348880"/>
          </a:xfrm>
          <a:prstGeom prst="rect">
            <a:avLst/>
          </a:prstGeom>
        </p:spPr>
      </p:pic>
    </p:spTree>
    <p:extLst>
      <p:ext uri="{BB962C8B-B14F-4D97-AF65-F5344CB8AC3E}">
        <p14:creationId xmlns:p14="http://schemas.microsoft.com/office/powerpoint/2010/main" val="40602824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6768752" cy="648072"/>
          </a:xfrm>
        </p:spPr>
        <p:txBody>
          <a:bodyPr/>
          <a:lstStyle/>
          <a:p>
            <a:r>
              <a:rPr lang="en-US" b="1" dirty="0"/>
              <a:t>Ejercicio de lectura 2</a:t>
            </a:r>
            <a:endParaRPr lang="es-ES" b="1" dirty="0"/>
          </a:p>
        </p:txBody>
      </p:sp>
      <p:sp>
        <p:nvSpPr>
          <p:cNvPr id="3" name="Content Placeholder 2"/>
          <p:cNvSpPr>
            <a:spLocks noGrp="1"/>
          </p:cNvSpPr>
          <p:nvPr>
            <p:ph idx="1"/>
          </p:nvPr>
        </p:nvSpPr>
        <p:spPr>
          <a:xfrm>
            <a:off x="323528" y="1382871"/>
            <a:ext cx="8208912" cy="5445224"/>
          </a:xfrm>
        </p:spPr>
        <p:txBody>
          <a:bodyPr/>
          <a:lstStyle/>
          <a:p>
            <a:pPr marL="0" indent="0">
              <a:buNone/>
            </a:pPr>
            <a:r>
              <a:rPr lang="en-US" sz="2800" b="1" dirty="0"/>
              <a:t>Lecturas</a:t>
            </a:r>
          </a:p>
          <a:p>
            <a:r>
              <a:rPr lang="en-US" sz="2800" dirty="0"/>
              <a:t>Seleccione una de las lecturas en la lista que sea:</a:t>
            </a:r>
          </a:p>
          <a:p>
            <a:pPr lvl="1"/>
            <a:r>
              <a:rPr lang="en-US" sz="2400" dirty="0"/>
              <a:t>Agradable</a:t>
            </a:r>
          </a:p>
          <a:p>
            <a:pPr lvl="1"/>
            <a:r>
              <a:rPr lang="en-US" sz="2400" dirty="0"/>
              <a:t>Desafiante</a:t>
            </a:r>
          </a:p>
          <a:p>
            <a:pPr lvl="1"/>
            <a:r>
              <a:rPr lang="en-US" sz="2400" dirty="0"/>
              <a:t>Le permita practicar</a:t>
            </a:r>
          </a:p>
          <a:p>
            <a:r>
              <a:rPr lang="en-US" sz="2800" dirty="0"/>
              <a:t>Comentarios</a:t>
            </a:r>
          </a:p>
          <a:p>
            <a:pPr lvl="1"/>
            <a:r>
              <a:rPr lang="en-US" sz="2400" dirty="0"/>
              <a:t>Puntuación</a:t>
            </a:r>
          </a:p>
          <a:p>
            <a:pPr lvl="1"/>
            <a:r>
              <a:rPr lang="en-US" sz="2400" dirty="0"/>
              <a:t>Emoción</a:t>
            </a:r>
          </a:p>
          <a:p>
            <a:pPr lvl="1"/>
            <a:r>
              <a:rPr lang="en-US" sz="2400" dirty="0"/>
              <a:t>Pausas</a:t>
            </a:r>
          </a:p>
          <a:p>
            <a:pPr lvl="1"/>
            <a:r>
              <a:rPr lang="en-US" sz="2400" dirty="0"/>
              <a:t>Volumen</a:t>
            </a:r>
          </a:p>
          <a:p>
            <a:pPr lvl="1"/>
            <a:r>
              <a:rPr lang="en-US" sz="2400" dirty="0"/>
              <a:t>Palabras extra</a:t>
            </a:r>
          </a:p>
        </p:txBody>
      </p:sp>
      <p:pic>
        <p:nvPicPr>
          <p:cNvPr id="4" name="Picture 3"/>
          <p:cNvPicPr>
            <a:picLocks noChangeAspect="1"/>
          </p:cNvPicPr>
          <p:nvPr/>
        </p:nvPicPr>
        <p:blipFill>
          <a:blip r:embed="rId3"/>
          <a:stretch>
            <a:fillRect/>
          </a:stretch>
        </p:blipFill>
        <p:spPr>
          <a:xfrm>
            <a:off x="7227168" y="0"/>
            <a:ext cx="1916832" cy="1916832"/>
          </a:xfrm>
          <a:prstGeom prst="rect">
            <a:avLst/>
          </a:prstGeom>
        </p:spPr>
      </p:pic>
      <p:pic>
        <p:nvPicPr>
          <p:cNvPr id="5" name="Picture 4"/>
          <p:cNvPicPr>
            <a:picLocks noChangeAspect="1"/>
          </p:cNvPicPr>
          <p:nvPr/>
        </p:nvPicPr>
        <p:blipFill>
          <a:blip r:embed="rId4"/>
          <a:stretch>
            <a:fillRect/>
          </a:stretch>
        </p:blipFill>
        <p:spPr>
          <a:xfrm>
            <a:off x="6699029" y="4509120"/>
            <a:ext cx="2444971" cy="2348880"/>
          </a:xfrm>
          <a:prstGeom prst="rect">
            <a:avLst/>
          </a:prstGeom>
        </p:spPr>
      </p:pic>
    </p:spTree>
    <p:extLst>
      <p:ext uri="{BB962C8B-B14F-4D97-AF65-F5344CB8AC3E}">
        <p14:creationId xmlns:p14="http://schemas.microsoft.com/office/powerpoint/2010/main" val="22412621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6768752" cy="648072"/>
          </a:xfrm>
        </p:spPr>
        <p:txBody>
          <a:bodyPr/>
          <a:lstStyle/>
          <a:p>
            <a:r>
              <a:rPr lang="en-US" b="1" dirty="0"/>
              <a:t>Ejercicio de voz y gestos </a:t>
            </a:r>
            <a:endParaRPr lang="es-ES" b="1" dirty="0"/>
          </a:p>
        </p:txBody>
      </p:sp>
      <p:sp>
        <p:nvSpPr>
          <p:cNvPr id="3" name="Content Placeholder 2"/>
          <p:cNvSpPr>
            <a:spLocks noGrp="1"/>
          </p:cNvSpPr>
          <p:nvPr>
            <p:ph idx="1"/>
          </p:nvPr>
        </p:nvSpPr>
        <p:spPr>
          <a:xfrm>
            <a:off x="683568" y="1916832"/>
            <a:ext cx="6984776" cy="5445224"/>
          </a:xfrm>
        </p:spPr>
        <p:txBody>
          <a:bodyPr/>
          <a:lstStyle/>
          <a:p>
            <a:pPr marL="0" indent="0">
              <a:buNone/>
            </a:pPr>
            <a:r>
              <a:rPr lang="en-US" b="1" dirty="0"/>
              <a:t>Tome dos declaraciones de la lista</a:t>
            </a:r>
          </a:p>
          <a:p>
            <a:r>
              <a:rPr dirty="0"/>
              <a:t>Ponga énfasis en la declaración</a:t>
            </a:r>
          </a:p>
          <a:p>
            <a:r>
              <a:rPr dirty="0"/>
              <a:t>Repita dos veces con diferentes gestos</a:t>
            </a:r>
          </a:p>
          <a:p>
            <a:r>
              <a:rPr dirty="0"/>
              <a:t>Debate respecto a los comentarios</a:t>
            </a:r>
          </a:p>
        </p:txBody>
      </p:sp>
      <p:pic>
        <p:nvPicPr>
          <p:cNvPr id="4" name="Picture 3"/>
          <p:cNvPicPr>
            <a:picLocks noChangeAspect="1"/>
          </p:cNvPicPr>
          <p:nvPr/>
        </p:nvPicPr>
        <p:blipFill>
          <a:blip r:embed="rId3"/>
          <a:stretch>
            <a:fillRect/>
          </a:stretch>
        </p:blipFill>
        <p:spPr>
          <a:xfrm>
            <a:off x="7227168" y="0"/>
            <a:ext cx="1916832" cy="1916832"/>
          </a:xfrm>
          <a:prstGeom prst="rect">
            <a:avLst/>
          </a:prstGeom>
        </p:spPr>
      </p:pic>
      <p:pic>
        <p:nvPicPr>
          <p:cNvPr id="7" name="Picture 6"/>
          <p:cNvPicPr>
            <a:picLocks noChangeAspect="1"/>
          </p:cNvPicPr>
          <p:nvPr/>
        </p:nvPicPr>
        <p:blipFill>
          <a:blip r:embed="rId4"/>
          <a:stretch>
            <a:fillRect/>
          </a:stretch>
        </p:blipFill>
        <p:spPr>
          <a:xfrm>
            <a:off x="2500" y="4898008"/>
            <a:ext cx="1959992" cy="1959992"/>
          </a:xfrm>
          <a:prstGeom prst="rect">
            <a:avLst/>
          </a:prstGeom>
        </p:spPr>
      </p:pic>
    </p:spTree>
    <p:extLst>
      <p:ext uri="{BB962C8B-B14F-4D97-AF65-F5344CB8AC3E}">
        <p14:creationId xmlns:p14="http://schemas.microsoft.com/office/powerpoint/2010/main" val="16664718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6768752" cy="648072"/>
          </a:xfrm>
        </p:spPr>
        <p:txBody>
          <a:bodyPr/>
          <a:lstStyle/>
          <a:p>
            <a:r>
              <a:rPr lang="en-US" b="1" dirty="0"/>
              <a:t>Ejercicio de voz y gestos </a:t>
            </a:r>
            <a:endParaRPr lang="es-ES" b="1" dirty="0"/>
          </a:p>
        </p:txBody>
      </p:sp>
      <p:sp>
        <p:nvSpPr>
          <p:cNvPr id="3" name="Content Placeholder 2"/>
          <p:cNvSpPr>
            <a:spLocks noGrp="1"/>
          </p:cNvSpPr>
          <p:nvPr>
            <p:ph idx="1"/>
          </p:nvPr>
        </p:nvSpPr>
        <p:spPr>
          <a:xfrm>
            <a:off x="539552" y="2204864"/>
            <a:ext cx="3168352" cy="5445224"/>
          </a:xfrm>
        </p:spPr>
        <p:txBody>
          <a:bodyPr/>
          <a:lstStyle/>
          <a:p>
            <a:pPr marL="0" indent="0">
              <a:buNone/>
            </a:pPr>
            <a:r>
              <a:rPr lang="en-US" b="1" dirty="0"/>
              <a:t>Temas de comentarios</a:t>
            </a:r>
          </a:p>
          <a:p>
            <a:r>
              <a:rPr dirty="0"/>
              <a:t>Voz</a:t>
            </a:r>
          </a:p>
          <a:p>
            <a:pPr lvl="1"/>
            <a:r>
              <a:rPr dirty="0"/>
              <a:t>Tono</a:t>
            </a:r>
          </a:p>
          <a:p>
            <a:pPr lvl="1"/>
            <a:r>
              <a:rPr lang="es-ES" dirty="0"/>
              <a:t>Ritmo</a:t>
            </a:r>
            <a:endParaRPr dirty="0"/>
          </a:p>
          <a:p>
            <a:pPr lvl="1"/>
            <a:r>
              <a:rPr dirty="0"/>
              <a:t>Énfasis</a:t>
            </a:r>
          </a:p>
          <a:p>
            <a:pPr lvl="1"/>
            <a:r>
              <a:rPr dirty="0"/>
              <a:t>Volumen</a:t>
            </a:r>
          </a:p>
        </p:txBody>
      </p:sp>
      <p:pic>
        <p:nvPicPr>
          <p:cNvPr id="4" name="Picture 3"/>
          <p:cNvPicPr>
            <a:picLocks noChangeAspect="1"/>
          </p:cNvPicPr>
          <p:nvPr/>
        </p:nvPicPr>
        <p:blipFill>
          <a:blip r:embed="rId3"/>
          <a:stretch>
            <a:fillRect/>
          </a:stretch>
        </p:blipFill>
        <p:spPr>
          <a:xfrm>
            <a:off x="7227168" y="0"/>
            <a:ext cx="1916832" cy="1916832"/>
          </a:xfrm>
          <a:prstGeom prst="rect">
            <a:avLst/>
          </a:prstGeom>
        </p:spPr>
      </p:pic>
      <p:sp>
        <p:nvSpPr>
          <p:cNvPr id="7" name="Content Placeholder 2"/>
          <p:cNvSpPr txBox="1">
            <a:spLocks/>
          </p:cNvSpPr>
          <p:nvPr/>
        </p:nvSpPr>
        <p:spPr bwMode="auto">
          <a:xfrm>
            <a:off x="3923928" y="2204864"/>
            <a:ext cx="3672408" cy="544522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charset="0"/>
              <a:buNone/>
            </a:pPr>
            <a:r>
              <a:rPr lang="en-US" b="1" dirty="0"/>
              <a:t>Temas de comentarios</a:t>
            </a:r>
          </a:p>
          <a:p>
            <a:r>
              <a:rPr dirty="0"/>
              <a:t>Gestos</a:t>
            </a:r>
          </a:p>
          <a:p>
            <a:pPr lvl="1"/>
            <a:r>
              <a:rPr dirty="0"/>
              <a:t>Oportunidad</a:t>
            </a:r>
          </a:p>
          <a:p>
            <a:pPr lvl="1"/>
            <a:r>
              <a:rPr dirty="0"/>
              <a:t>Tamaño</a:t>
            </a:r>
          </a:p>
          <a:p>
            <a:pPr lvl="1"/>
            <a:r>
              <a:rPr dirty="0"/>
              <a:t>Naturalidad</a:t>
            </a:r>
          </a:p>
          <a:p>
            <a:pPr lvl="1"/>
            <a:r>
              <a:rPr dirty="0"/>
              <a:t>Realismo</a:t>
            </a:r>
          </a:p>
        </p:txBody>
      </p:sp>
      <p:pic>
        <p:nvPicPr>
          <p:cNvPr id="8" name="Picture 7"/>
          <p:cNvPicPr>
            <a:picLocks noChangeAspect="1"/>
          </p:cNvPicPr>
          <p:nvPr/>
        </p:nvPicPr>
        <p:blipFill>
          <a:blip r:embed="rId4"/>
          <a:stretch>
            <a:fillRect/>
          </a:stretch>
        </p:blipFill>
        <p:spPr>
          <a:xfrm>
            <a:off x="6820660" y="4581128"/>
            <a:ext cx="2323339" cy="2276872"/>
          </a:xfrm>
          <a:prstGeom prst="rect">
            <a:avLst/>
          </a:prstGeom>
        </p:spPr>
      </p:pic>
    </p:spTree>
    <p:extLst>
      <p:ext uri="{BB962C8B-B14F-4D97-AF65-F5344CB8AC3E}">
        <p14:creationId xmlns:p14="http://schemas.microsoft.com/office/powerpoint/2010/main" val="34016167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6768752" cy="648072"/>
          </a:xfrm>
        </p:spPr>
        <p:txBody>
          <a:bodyPr/>
          <a:lstStyle/>
          <a:p>
            <a:r>
              <a:rPr lang="en-US" b="1" dirty="0"/>
              <a:t>Ejercicio de contacto visual</a:t>
            </a:r>
            <a:endParaRPr lang="es-ES" b="1" dirty="0"/>
          </a:p>
        </p:txBody>
      </p:sp>
      <p:sp>
        <p:nvSpPr>
          <p:cNvPr id="3" name="Content Placeholder 2"/>
          <p:cNvSpPr>
            <a:spLocks noGrp="1"/>
          </p:cNvSpPr>
          <p:nvPr>
            <p:ph idx="1"/>
          </p:nvPr>
        </p:nvSpPr>
        <p:spPr>
          <a:xfrm>
            <a:off x="1943200" y="1392958"/>
            <a:ext cx="7200800" cy="5445224"/>
          </a:xfrm>
        </p:spPr>
        <p:txBody>
          <a:bodyPr/>
          <a:lstStyle/>
          <a:p>
            <a:pPr marL="0" indent="0">
              <a:buNone/>
            </a:pPr>
            <a:r>
              <a:rPr lang="en-US" b="1" dirty="0"/>
              <a:t>Fuerza del contacto visual</a:t>
            </a:r>
          </a:p>
          <a:p>
            <a:r>
              <a:rPr dirty="0"/>
              <a:t>Cada persona se coloca frente al grupo</a:t>
            </a:r>
          </a:p>
          <a:p>
            <a:r>
              <a:rPr dirty="0"/>
              <a:t>Mira de persona a persona</a:t>
            </a:r>
          </a:p>
          <a:p>
            <a:r>
              <a:rPr dirty="0"/>
              <a:t>Dedica 2 o 3 segundos a cada persona</a:t>
            </a:r>
          </a:p>
          <a:p>
            <a:r>
              <a:rPr dirty="0"/>
              <a:t>Se mueve al azar entre el grupo</a:t>
            </a:r>
          </a:p>
          <a:p>
            <a:r>
              <a:rPr dirty="0"/>
              <a:t>No dice nada</a:t>
            </a:r>
          </a:p>
          <a:p>
            <a:r>
              <a:rPr dirty="0"/>
              <a:t>Cuando crea que ha mirado a todos dos veces, diga "Terminado"</a:t>
            </a:r>
          </a:p>
          <a:p>
            <a:r>
              <a:rPr dirty="0"/>
              <a:t>Comentarios</a:t>
            </a:r>
          </a:p>
        </p:txBody>
      </p:sp>
      <p:pic>
        <p:nvPicPr>
          <p:cNvPr id="4" name="Picture 3"/>
          <p:cNvPicPr>
            <a:picLocks noChangeAspect="1"/>
          </p:cNvPicPr>
          <p:nvPr/>
        </p:nvPicPr>
        <p:blipFill>
          <a:blip r:embed="rId3"/>
          <a:stretch>
            <a:fillRect/>
          </a:stretch>
        </p:blipFill>
        <p:spPr>
          <a:xfrm>
            <a:off x="7227168" y="0"/>
            <a:ext cx="1916832" cy="1916832"/>
          </a:xfrm>
          <a:prstGeom prst="rect">
            <a:avLst/>
          </a:prstGeom>
        </p:spPr>
      </p:pic>
      <p:pic>
        <p:nvPicPr>
          <p:cNvPr id="5" name="Picture 4"/>
          <p:cNvPicPr>
            <a:picLocks noChangeAspect="1"/>
          </p:cNvPicPr>
          <p:nvPr/>
        </p:nvPicPr>
        <p:blipFill>
          <a:blip r:embed="rId4"/>
          <a:stretch>
            <a:fillRect/>
          </a:stretch>
        </p:blipFill>
        <p:spPr>
          <a:xfrm>
            <a:off x="-6025" y="4940081"/>
            <a:ext cx="1939502" cy="1913756"/>
          </a:xfrm>
          <a:prstGeom prst="rect">
            <a:avLst/>
          </a:prstGeom>
        </p:spPr>
      </p:pic>
    </p:spTree>
    <p:extLst>
      <p:ext uri="{BB962C8B-B14F-4D97-AF65-F5344CB8AC3E}">
        <p14:creationId xmlns:p14="http://schemas.microsoft.com/office/powerpoint/2010/main" val="960688502"/>
      </p:ext>
    </p:extLst>
  </p:cSld>
  <p:clrMapOvr>
    <a:masterClrMapping/>
  </p:clrMapOvr>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4111</TotalTime>
  <Words>1259</Words>
  <Application>Microsoft Office PowerPoint</Application>
  <PresentationFormat>On-screen Show (4:3)</PresentationFormat>
  <Paragraphs>187</Paragraphs>
  <Slides>12</Slides>
  <Notes>11</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12</vt:i4>
      </vt:variant>
    </vt:vector>
  </HeadingPairs>
  <TitlesOfParts>
    <vt:vector size="16" baseType="lpstr">
      <vt:lpstr>Arial</vt:lpstr>
      <vt:lpstr>Calibri</vt:lpstr>
      <vt:lpstr>1_Custom Design</vt:lpstr>
      <vt:lpstr>Custom Design</vt:lpstr>
      <vt:lpstr>PowerPoint Presentation</vt:lpstr>
      <vt:lpstr>Objetivos de la sesión</vt:lpstr>
      <vt:lpstr>Ejercicios</vt:lpstr>
      <vt:lpstr>Reglas del ejercicio</vt:lpstr>
      <vt:lpstr>Ejercicio de lectura 1</vt:lpstr>
      <vt:lpstr>Ejercicio de lectura 2</vt:lpstr>
      <vt:lpstr>Ejercicio de voz y gestos </vt:lpstr>
      <vt:lpstr>Ejercicio de voz y gestos </vt:lpstr>
      <vt:lpstr>Ejercicio de contacto visual</vt:lpstr>
      <vt:lpstr>Ejercicio de conducta no verbal</vt:lpstr>
      <vt:lpstr>Objetivos de la sesión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Tracey</dc:creator>
  <cp:lastModifiedBy>Uwe Rasmussen (Attorney at law)</cp:lastModifiedBy>
  <cp:revision>409</cp:revision>
  <cp:lastPrinted>2012-02-07T16:42:25Z</cp:lastPrinted>
  <dcterms:created xsi:type="dcterms:W3CDTF">2005-02-26T20:35:22Z</dcterms:created>
  <dcterms:modified xsi:type="dcterms:W3CDTF">2019-01-25T20:01:44Z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42aa342-8706-4288-bd11-ebb85995028c_Enabled">
    <vt:lpwstr>True</vt:lpwstr>
  </property>
  <property fmtid="{D5CDD505-2E9C-101B-9397-08002B2CF9AE}" pid="3" name="MSIP_Label_f42aa342-8706-4288-bd11-ebb85995028c_SiteId">
    <vt:lpwstr>72f988bf-86f1-41af-91ab-2d7cd011db47</vt:lpwstr>
  </property>
  <property fmtid="{D5CDD505-2E9C-101B-9397-08002B2CF9AE}" pid="4" name="MSIP_Label_f42aa342-8706-4288-bd11-ebb85995028c_Owner">
    <vt:lpwstr>v-uwrasm@microsoft.com</vt:lpwstr>
  </property>
  <property fmtid="{D5CDD505-2E9C-101B-9397-08002B2CF9AE}" pid="5" name="MSIP_Label_f42aa342-8706-4288-bd11-ebb85995028c_SetDate">
    <vt:lpwstr>2019-01-25T19:35:34.8856400Z</vt:lpwstr>
  </property>
  <property fmtid="{D5CDD505-2E9C-101B-9397-08002B2CF9AE}" pid="6" name="MSIP_Label_f42aa342-8706-4288-bd11-ebb85995028c_Name">
    <vt:lpwstr>General</vt:lpwstr>
  </property>
  <property fmtid="{D5CDD505-2E9C-101B-9397-08002B2CF9AE}" pid="7" name="MSIP_Label_f42aa342-8706-4288-bd11-ebb85995028c_Application">
    <vt:lpwstr>Microsoft Azure Information Protection</vt:lpwstr>
  </property>
  <property fmtid="{D5CDD505-2E9C-101B-9397-08002B2CF9AE}" pid="8" name="MSIP_Label_f42aa342-8706-4288-bd11-ebb85995028c_ActionId">
    <vt:lpwstr>13509cf3-d540-45b9-a8c4-d67bb19ae551</vt:lpwstr>
  </property>
  <property fmtid="{D5CDD505-2E9C-101B-9397-08002B2CF9AE}" pid="9" name="MSIP_Label_f42aa342-8706-4288-bd11-ebb85995028c_Extended_MSFT_Method">
    <vt:lpwstr>Automatic</vt:lpwstr>
  </property>
  <property fmtid="{D5CDD505-2E9C-101B-9397-08002B2CF9AE}" pid="10" name="Sensitivity">
    <vt:lpwstr>General</vt:lpwstr>
  </property>
</Properties>
</file>